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Override PartName="/ppt/diagrams/quickStyle1.xml" ContentType="application/vnd.openxmlformats-officedocument.drawingml.diagramStyl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315" r:id="rId2"/>
    <p:sldId id="316" r:id="rId3"/>
    <p:sldId id="317" r:id="rId4"/>
    <p:sldId id="268" r:id="rId5"/>
    <p:sldId id="291" r:id="rId6"/>
    <p:sldId id="293" r:id="rId7"/>
    <p:sldId id="323" r:id="rId8"/>
    <p:sldId id="282" r:id="rId9"/>
    <p:sldId id="285" r:id="rId10"/>
    <p:sldId id="292" r:id="rId11"/>
    <p:sldId id="318" r:id="rId12"/>
    <p:sldId id="322" r:id="rId13"/>
    <p:sldId id="320" r:id="rId14"/>
    <p:sldId id="321" r:id="rId15"/>
    <p:sldId id="319" r:id="rId16"/>
    <p:sldId id="310" r:id="rId17"/>
  </p:sldIdLst>
  <p:sldSz cx="9144000" cy="6858000" type="screen4x3"/>
  <p:notesSz cx="6858000" cy="9144000"/>
  <p:defaultTextStyle>
    <a:defPPr>
      <a:defRPr lang="de-D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1" autoAdjust="0"/>
    <p:restoredTop sz="94638" autoAdjust="0"/>
  </p:normalViewPr>
  <p:slideViewPr>
    <p:cSldViewPr>
      <p:cViewPr varScale="1">
        <p:scale>
          <a:sx n="91" d="100"/>
          <a:sy n="91" d="100"/>
        </p:scale>
        <p:origin x="-2124" y="-114"/>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Lst>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_rels/viewProps.xml.rels><?xml version="1.0" encoding="UTF-8" standalone="yes"?>
<Relationships xmlns="http://schemas.openxmlformats.org/package/2006/relationships"><Relationship Id="rId8" Type="http://schemas.openxmlformats.org/officeDocument/2006/relationships/slide" Target="slides/slide10.xml"/><Relationship Id="rId13" Type="http://schemas.openxmlformats.org/officeDocument/2006/relationships/slide" Target="slides/slide15.xml"/><Relationship Id="rId3" Type="http://schemas.openxmlformats.org/officeDocument/2006/relationships/slide" Target="slides/slide4.xml"/><Relationship Id="rId7" Type="http://schemas.openxmlformats.org/officeDocument/2006/relationships/slide" Target="slides/slide9.xml"/><Relationship Id="rId12" Type="http://schemas.openxmlformats.org/officeDocument/2006/relationships/slide" Target="slides/slide14.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8.xml"/><Relationship Id="rId11" Type="http://schemas.openxmlformats.org/officeDocument/2006/relationships/slide" Target="slides/slide13.xml"/><Relationship Id="rId5" Type="http://schemas.openxmlformats.org/officeDocument/2006/relationships/slide" Target="slides/slide7.xml"/><Relationship Id="rId10" Type="http://schemas.openxmlformats.org/officeDocument/2006/relationships/slide" Target="slides/slide12.xml"/><Relationship Id="rId4" Type="http://schemas.openxmlformats.org/officeDocument/2006/relationships/slide" Target="slides/slide5.xml"/><Relationship Id="rId9"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EE1D31A-9885-4C26-8BF1-C3E49DF7B73D}" type="doc">
      <dgm:prSet loTypeId="urn:microsoft.com/office/officeart/2005/8/layout/radial1" loCatId="cycle" qsTypeId="urn:microsoft.com/office/officeart/2005/8/quickstyle/simple1" qsCatId="simple" csTypeId="urn:microsoft.com/office/officeart/2005/8/colors/accent2_1" csCatId="accent2" phldr="1"/>
      <dgm:spPr/>
      <dgm:t>
        <a:bodyPr/>
        <a:lstStyle/>
        <a:p>
          <a:endParaRPr lang="de-DE"/>
        </a:p>
      </dgm:t>
    </dgm:pt>
    <dgm:pt modelId="{58BCC607-3A61-424D-8979-6187B4900F7E}">
      <dgm:prSet phldrT="[Text]" custT="1"/>
      <dgm:spPr>
        <a:solidFill>
          <a:schemeClr val="accent6">
            <a:lumMod val="20000"/>
            <a:lumOff val="80000"/>
          </a:schemeClr>
        </a:solidFill>
      </dgm:spPr>
      <dgm:t>
        <a:bodyPr/>
        <a:lstStyle/>
        <a:p>
          <a:r>
            <a:rPr lang="de-DE" sz="1200" b="1" dirty="0" smtClean="0"/>
            <a:t>Main </a:t>
          </a:r>
          <a:r>
            <a:rPr lang="de-DE" sz="1200" b="1" dirty="0" err="1" smtClean="0"/>
            <a:t>dimensions</a:t>
          </a:r>
          <a:r>
            <a:rPr lang="de-DE" sz="1200" b="1" dirty="0" smtClean="0"/>
            <a:t> </a:t>
          </a:r>
          <a:r>
            <a:rPr lang="de-DE" sz="1200" b="1" dirty="0" err="1" smtClean="0"/>
            <a:t>of</a:t>
          </a:r>
          <a:r>
            <a:rPr lang="de-DE" sz="1200" b="1" dirty="0" smtClean="0"/>
            <a:t> </a:t>
          </a:r>
          <a:r>
            <a:rPr lang="de-DE" sz="1200" b="1" dirty="0" err="1" smtClean="0"/>
            <a:t>the</a:t>
          </a:r>
          <a:r>
            <a:rPr lang="de-DE" sz="1200" b="1" dirty="0" smtClean="0"/>
            <a:t> </a:t>
          </a:r>
          <a:r>
            <a:rPr lang="de-DE" sz="1200" b="1" dirty="0" err="1" smtClean="0"/>
            <a:t>analysis</a:t>
          </a:r>
          <a:endParaRPr lang="de-DE" sz="1200" b="1" dirty="0"/>
        </a:p>
      </dgm:t>
    </dgm:pt>
    <dgm:pt modelId="{5728E696-90C4-4DDE-BECF-B46E296409E6}" type="parTrans" cxnId="{1198F57A-F93F-4E60-9A1D-AA7DC1BF3A0C}">
      <dgm:prSet/>
      <dgm:spPr/>
      <dgm:t>
        <a:bodyPr/>
        <a:lstStyle/>
        <a:p>
          <a:endParaRPr lang="de-DE"/>
        </a:p>
      </dgm:t>
    </dgm:pt>
    <dgm:pt modelId="{20367EF9-7F15-47DA-820E-CDB9CC100498}" type="sibTrans" cxnId="{1198F57A-F93F-4E60-9A1D-AA7DC1BF3A0C}">
      <dgm:prSet/>
      <dgm:spPr/>
      <dgm:t>
        <a:bodyPr/>
        <a:lstStyle/>
        <a:p>
          <a:endParaRPr lang="de-DE"/>
        </a:p>
      </dgm:t>
    </dgm:pt>
    <dgm:pt modelId="{6085D077-4B5C-42E1-B77B-C2A8BA717AB2}">
      <dgm:prSet phldrT="[Text]" custT="1"/>
      <dgm:spPr/>
      <dgm:t>
        <a:bodyPr/>
        <a:lstStyle/>
        <a:p>
          <a:r>
            <a:rPr lang="en-US" sz="1100" b="1" dirty="0" smtClean="0">
              <a:latin typeface="+mn-lt"/>
              <a:ea typeface="SimSun"/>
              <a:cs typeface="Times New Roman"/>
            </a:rPr>
            <a:t>Professional and personal background</a:t>
          </a:r>
          <a:endParaRPr lang="de-DE" sz="1100" dirty="0"/>
        </a:p>
      </dgm:t>
    </dgm:pt>
    <dgm:pt modelId="{514CA348-917F-45EE-B40F-FAA96E6FB1BF}" type="parTrans" cxnId="{CBA4D4C7-E823-4AF9-83A9-F16912DE5AA1}">
      <dgm:prSet/>
      <dgm:spPr/>
      <dgm:t>
        <a:bodyPr/>
        <a:lstStyle/>
        <a:p>
          <a:endParaRPr lang="de-DE"/>
        </a:p>
      </dgm:t>
    </dgm:pt>
    <dgm:pt modelId="{A7C01C5C-B03A-4755-B517-233A4A9933B6}" type="sibTrans" cxnId="{CBA4D4C7-E823-4AF9-83A9-F16912DE5AA1}">
      <dgm:prSet/>
      <dgm:spPr/>
      <dgm:t>
        <a:bodyPr/>
        <a:lstStyle/>
        <a:p>
          <a:endParaRPr lang="de-DE"/>
        </a:p>
      </dgm:t>
    </dgm:pt>
    <dgm:pt modelId="{FAB6F616-6F11-4738-9F21-4B3B4996537B}">
      <dgm:prSet phldrT="[Text]" custT="1"/>
      <dgm:spPr/>
      <dgm:t>
        <a:bodyPr/>
        <a:lstStyle/>
        <a:p>
          <a:r>
            <a:rPr lang="en-US" sz="1100" b="1" dirty="0" smtClean="0">
              <a:latin typeface="+mn-lt"/>
              <a:ea typeface="SimSun"/>
              <a:cs typeface="Times New Roman"/>
            </a:rPr>
            <a:t>Business location and environment</a:t>
          </a:r>
          <a:endParaRPr lang="de-DE" sz="1100" dirty="0"/>
        </a:p>
      </dgm:t>
    </dgm:pt>
    <dgm:pt modelId="{797C668E-8BA3-4B95-9E8D-00638DDC38CA}" type="parTrans" cxnId="{8C61D28E-9534-4085-B45F-68C8534EBD58}">
      <dgm:prSet/>
      <dgm:spPr/>
      <dgm:t>
        <a:bodyPr/>
        <a:lstStyle/>
        <a:p>
          <a:endParaRPr lang="de-DE"/>
        </a:p>
      </dgm:t>
    </dgm:pt>
    <dgm:pt modelId="{242A0F4D-6AF8-46F5-B201-BA4C276DB815}" type="sibTrans" cxnId="{8C61D28E-9534-4085-B45F-68C8534EBD58}">
      <dgm:prSet/>
      <dgm:spPr/>
      <dgm:t>
        <a:bodyPr/>
        <a:lstStyle/>
        <a:p>
          <a:endParaRPr lang="de-DE"/>
        </a:p>
      </dgm:t>
    </dgm:pt>
    <dgm:pt modelId="{B27FDBB5-30DC-494C-9D77-A8D472DE8033}">
      <dgm:prSet phldrT="[Text]" custT="1"/>
      <dgm:spPr/>
      <dgm:t>
        <a:bodyPr/>
        <a:lstStyle/>
        <a:p>
          <a:r>
            <a:rPr lang="en-US" sz="1100" b="1" dirty="0" smtClean="0">
              <a:latin typeface="+mn-lt"/>
              <a:ea typeface="SimSun"/>
              <a:cs typeface="Times New Roman"/>
            </a:rPr>
            <a:t>Knowledge access and interaction</a:t>
          </a:r>
          <a:endParaRPr lang="de-DE" sz="1100" dirty="0"/>
        </a:p>
      </dgm:t>
    </dgm:pt>
    <dgm:pt modelId="{28986C8E-C97B-46B3-BF67-D89A741C83FB}" type="parTrans" cxnId="{12F21884-B850-4C94-AEE8-CD8929EDE74B}">
      <dgm:prSet/>
      <dgm:spPr/>
      <dgm:t>
        <a:bodyPr/>
        <a:lstStyle/>
        <a:p>
          <a:endParaRPr lang="de-DE"/>
        </a:p>
      </dgm:t>
    </dgm:pt>
    <dgm:pt modelId="{64FB9B52-913D-4556-9711-40C496E55FF6}" type="sibTrans" cxnId="{12F21884-B850-4C94-AEE8-CD8929EDE74B}">
      <dgm:prSet/>
      <dgm:spPr/>
      <dgm:t>
        <a:bodyPr/>
        <a:lstStyle/>
        <a:p>
          <a:endParaRPr lang="de-DE"/>
        </a:p>
      </dgm:t>
    </dgm:pt>
    <dgm:pt modelId="{E9144239-CE81-4158-B813-87EF36E78E08}">
      <dgm:prSet phldrT="[Text]" custT="1"/>
      <dgm:spPr/>
      <dgm:t>
        <a:bodyPr/>
        <a:lstStyle/>
        <a:p>
          <a:r>
            <a:rPr lang="en-US" sz="1100" b="1" dirty="0" smtClean="0">
              <a:latin typeface="+mn-lt"/>
              <a:ea typeface="SimSun"/>
              <a:cs typeface="Times New Roman"/>
            </a:rPr>
            <a:t>Corporate frame, enterprise culture</a:t>
          </a:r>
          <a:endParaRPr lang="de-DE" sz="1100" dirty="0"/>
        </a:p>
      </dgm:t>
    </dgm:pt>
    <dgm:pt modelId="{4F70407F-81EF-4208-96B7-8F6FBE5DDD42}" type="parTrans" cxnId="{E452ED53-A9DC-4F80-8200-E68C2C51FE3F}">
      <dgm:prSet/>
      <dgm:spPr/>
      <dgm:t>
        <a:bodyPr/>
        <a:lstStyle/>
        <a:p>
          <a:endParaRPr lang="de-DE"/>
        </a:p>
      </dgm:t>
    </dgm:pt>
    <dgm:pt modelId="{A2FD1C37-5900-482C-A710-5681D4532915}" type="sibTrans" cxnId="{E452ED53-A9DC-4F80-8200-E68C2C51FE3F}">
      <dgm:prSet/>
      <dgm:spPr/>
      <dgm:t>
        <a:bodyPr/>
        <a:lstStyle/>
        <a:p>
          <a:endParaRPr lang="de-DE"/>
        </a:p>
      </dgm:t>
    </dgm:pt>
    <dgm:pt modelId="{40B922C5-D5D6-4954-B2C7-CC9E62989361}">
      <dgm:prSet phldrT="[Text]" custT="1"/>
      <dgm:spPr/>
      <dgm:t>
        <a:bodyPr/>
        <a:lstStyle/>
        <a:p>
          <a:r>
            <a:rPr lang="en-US" sz="1100" b="1" dirty="0" smtClean="0">
              <a:latin typeface="+mn-lt"/>
              <a:ea typeface="SimSun"/>
              <a:cs typeface="Times New Roman"/>
            </a:rPr>
            <a:t>Problem-solving and visions</a:t>
          </a:r>
          <a:endParaRPr lang="de-DE" sz="1100" dirty="0"/>
        </a:p>
      </dgm:t>
    </dgm:pt>
    <dgm:pt modelId="{38A2B2A2-7B1E-4829-8459-F5423579D160}" type="parTrans" cxnId="{7451275A-D2B1-4DDF-83A4-C9249B352534}">
      <dgm:prSet/>
      <dgm:spPr/>
      <dgm:t>
        <a:bodyPr/>
        <a:lstStyle/>
        <a:p>
          <a:endParaRPr lang="de-DE"/>
        </a:p>
      </dgm:t>
    </dgm:pt>
    <dgm:pt modelId="{99867220-D784-43BC-90ED-3327B87C912B}" type="sibTrans" cxnId="{7451275A-D2B1-4DDF-83A4-C9249B352534}">
      <dgm:prSet/>
      <dgm:spPr/>
      <dgm:t>
        <a:bodyPr/>
        <a:lstStyle/>
        <a:p>
          <a:endParaRPr lang="de-DE"/>
        </a:p>
      </dgm:t>
    </dgm:pt>
    <dgm:pt modelId="{E9E0B601-3ED1-45B8-90A0-4B0238F39E81}" type="pres">
      <dgm:prSet presAssocID="{9EE1D31A-9885-4C26-8BF1-C3E49DF7B73D}" presName="cycle" presStyleCnt="0">
        <dgm:presLayoutVars>
          <dgm:chMax val="1"/>
          <dgm:dir/>
          <dgm:animLvl val="ctr"/>
          <dgm:resizeHandles val="exact"/>
        </dgm:presLayoutVars>
      </dgm:prSet>
      <dgm:spPr/>
      <dgm:t>
        <a:bodyPr/>
        <a:lstStyle/>
        <a:p>
          <a:endParaRPr lang="de-DE"/>
        </a:p>
      </dgm:t>
    </dgm:pt>
    <dgm:pt modelId="{DBD9A406-634C-449E-A5D5-33AF8CFAFB6D}" type="pres">
      <dgm:prSet presAssocID="{58BCC607-3A61-424D-8979-6187B4900F7E}" presName="centerShape" presStyleLbl="node0" presStyleIdx="0" presStyleCnt="1"/>
      <dgm:spPr/>
      <dgm:t>
        <a:bodyPr/>
        <a:lstStyle/>
        <a:p>
          <a:endParaRPr lang="de-DE"/>
        </a:p>
      </dgm:t>
    </dgm:pt>
    <dgm:pt modelId="{2272B62B-94CC-4456-ADF9-47D3C84189BD}" type="pres">
      <dgm:prSet presAssocID="{514CA348-917F-45EE-B40F-FAA96E6FB1BF}" presName="Name9" presStyleLbl="parChTrans1D2" presStyleIdx="0" presStyleCnt="5"/>
      <dgm:spPr/>
      <dgm:t>
        <a:bodyPr/>
        <a:lstStyle/>
        <a:p>
          <a:endParaRPr lang="de-DE"/>
        </a:p>
      </dgm:t>
    </dgm:pt>
    <dgm:pt modelId="{1C7899CB-5BC5-43EA-9B74-B4CB100352E0}" type="pres">
      <dgm:prSet presAssocID="{514CA348-917F-45EE-B40F-FAA96E6FB1BF}" presName="connTx" presStyleLbl="parChTrans1D2" presStyleIdx="0" presStyleCnt="5"/>
      <dgm:spPr/>
      <dgm:t>
        <a:bodyPr/>
        <a:lstStyle/>
        <a:p>
          <a:endParaRPr lang="de-DE"/>
        </a:p>
      </dgm:t>
    </dgm:pt>
    <dgm:pt modelId="{55165069-3AB4-4EEC-94D6-3CA87D33230C}" type="pres">
      <dgm:prSet presAssocID="{6085D077-4B5C-42E1-B77B-C2A8BA717AB2}" presName="node" presStyleLbl="node1" presStyleIdx="0" presStyleCnt="5">
        <dgm:presLayoutVars>
          <dgm:bulletEnabled val="1"/>
        </dgm:presLayoutVars>
      </dgm:prSet>
      <dgm:spPr/>
      <dgm:t>
        <a:bodyPr/>
        <a:lstStyle/>
        <a:p>
          <a:endParaRPr lang="de-DE"/>
        </a:p>
      </dgm:t>
    </dgm:pt>
    <dgm:pt modelId="{E278C3C6-41C2-4716-98C4-038BACD3F483}" type="pres">
      <dgm:prSet presAssocID="{797C668E-8BA3-4B95-9E8D-00638DDC38CA}" presName="Name9" presStyleLbl="parChTrans1D2" presStyleIdx="1" presStyleCnt="5"/>
      <dgm:spPr/>
      <dgm:t>
        <a:bodyPr/>
        <a:lstStyle/>
        <a:p>
          <a:endParaRPr lang="de-DE"/>
        </a:p>
      </dgm:t>
    </dgm:pt>
    <dgm:pt modelId="{2F3E5921-34A5-45BE-B4D9-854865043F10}" type="pres">
      <dgm:prSet presAssocID="{797C668E-8BA3-4B95-9E8D-00638DDC38CA}" presName="connTx" presStyleLbl="parChTrans1D2" presStyleIdx="1" presStyleCnt="5"/>
      <dgm:spPr/>
      <dgm:t>
        <a:bodyPr/>
        <a:lstStyle/>
        <a:p>
          <a:endParaRPr lang="de-DE"/>
        </a:p>
      </dgm:t>
    </dgm:pt>
    <dgm:pt modelId="{5027BC1D-9CAF-4263-B4C0-5A4F5A5DEEFD}" type="pres">
      <dgm:prSet presAssocID="{FAB6F616-6F11-4738-9F21-4B3B4996537B}" presName="node" presStyleLbl="node1" presStyleIdx="1" presStyleCnt="5">
        <dgm:presLayoutVars>
          <dgm:bulletEnabled val="1"/>
        </dgm:presLayoutVars>
      </dgm:prSet>
      <dgm:spPr/>
      <dgm:t>
        <a:bodyPr/>
        <a:lstStyle/>
        <a:p>
          <a:endParaRPr lang="de-DE"/>
        </a:p>
      </dgm:t>
    </dgm:pt>
    <dgm:pt modelId="{BDAB0600-A898-4707-AE5B-D61A64B37CBB}" type="pres">
      <dgm:prSet presAssocID="{28986C8E-C97B-46B3-BF67-D89A741C83FB}" presName="Name9" presStyleLbl="parChTrans1D2" presStyleIdx="2" presStyleCnt="5"/>
      <dgm:spPr/>
      <dgm:t>
        <a:bodyPr/>
        <a:lstStyle/>
        <a:p>
          <a:endParaRPr lang="de-DE"/>
        </a:p>
      </dgm:t>
    </dgm:pt>
    <dgm:pt modelId="{145B0D48-4A18-4227-9EEF-3EFEEA1B64C9}" type="pres">
      <dgm:prSet presAssocID="{28986C8E-C97B-46B3-BF67-D89A741C83FB}" presName="connTx" presStyleLbl="parChTrans1D2" presStyleIdx="2" presStyleCnt="5"/>
      <dgm:spPr/>
      <dgm:t>
        <a:bodyPr/>
        <a:lstStyle/>
        <a:p>
          <a:endParaRPr lang="de-DE"/>
        </a:p>
      </dgm:t>
    </dgm:pt>
    <dgm:pt modelId="{FD66E942-F1C8-44E0-B718-61DE2777CC18}" type="pres">
      <dgm:prSet presAssocID="{B27FDBB5-30DC-494C-9D77-A8D472DE8033}" presName="node" presStyleLbl="node1" presStyleIdx="2" presStyleCnt="5">
        <dgm:presLayoutVars>
          <dgm:bulletEnabled val="1"/>
        </dgm:presLayoutVars>
      </dgm:prSet>
      <dgm:spPr/>
      <dgm:t>
        <a:bodyPr/>
        <a:lstStyle/>
        <a:p>
          <a:endParaRPr lang="de-DE"/>
        </a:p>
      </dgm:t>
    </dgm:pt>
    <dgm:pt modelId="{DF66111E-4C92-4194-8DE7-73E415DE49F7}" type="pres">
      <dgm:prSet presAssocID="{4F70407F-81EF-4208-96B7-8F6FBE5DDD42}" presName="Name9" presStyleLbl="parChTrans1D2" presStyleIdx="3" presStyleCnt="5"/>
      <dgm:spPr/>
      <dgm:t>
        <a:bodyPr/>
        <a:lstStyle/>
        <a:p>
          <a:endParaRPr lang="de-DE"/>
        </a:p>
      </dgm:t>
    </dgm:pt>
    <dgm:pt modelId="{453740C2-105B-4118-8B59-2EE89ACD4271}" type="pres">
      <dgm:prSet presAssocID="{4F70407F-81EF-4208-96B7-8F6FBE5DDD42}" presName="connTx" presStyleLbl="parChTrans1D2" presStyleIdx="3" presStyleCnt="5"/>
      <dgm:spPr/>
      <dgm:t>
        <a:bodyPr/>
        <a:lstStyle/>
        <a:p>
          <a:endParaRPr lang="de-DE"/>
        </a:p>
      </dgm:t>
    </dgm:pt>
    <dgm:pt modelId="{207B8FFB-BEA1-4FA6-8847-8AC96489D765}" type="pres">
      <dgm:prSet presAssocID="{E9144239-CE81-4158-B813-87EF36E78E08}" presName="node" presStyleLbl="node1" presStyleIdx="3" presStyleCnt="5" custScaleX="104199">
        <dgm:presLayoutVars>
          <dgm:bulletEnabled val="1"/>
        </dgm:presLayoutVars>
      </dgm:prSet>
      <dgm:spPr/>
      <dgm:t>
        <a:bodyPr/>
        <a:lstStyle/>
        <a:p>
          <a:endParaRPr lang="de-DE"/>
        </a:p>
      </dgm:t>
    </dgm:pt>
    <dgm:pt modelId="{C1FAC273-5D94-4FEA-A9BE-02F28CEE8499}" type="pres">
      <dgm:prSet presAssocID="{38A2B2A2-7B1E-4829-8459-F5423579D160}" presName="Name9" presStyleLbl="parChTrans1D2" presStyleIdx="4" presStyleCnt="5"/>
      <dgm:spPr/>
      <dgm:t>
        <a:bodyPr/>
        <a:lstStyle/>
        <a:p>
          <a:endParaRPr lang="de-DE"/>
        </a:p>
      </dgm:t>
    </dgm:pt>
    <dgm:pt modelId="{FE7FC89F-FA52-4037-B1FA-A4432B257171}" type="pres">
      <dgm:prSet presAssocID="{38A2B2A2-7B1E-4829-8459-F5423579D160}" presName="connTx" presStyleLbl="parChTrans1D2" presStyleIdx="4" presStyleCnt="5"/>
      <dgm:spPr/>
      <dgm:t>
        <a:bodyPr/>
        <a:lstStyle/>
        <a:p>
          <a:endParaRPr lang="de-DE"/>
        </a:p>
      </dgm:t>
    </dgm:pt>
    <dgm:pt modelId="{EC57F0E8-FBAB-41F5-9FF0-81749F4C0969}" type="pres">
      <dgm:prSet presAssocID="{40B922C5-D5D6-4954-B2C7-CC9E62989361}" presName="node" presStyleLbl="node1" presStyleIdx="4" presStyleCnt="5" custScaleX="104570">
        <dgm:presLayoutVars>
          <dgm:bulletEnabled val="1"/>
        </dgm:presLayoutVars>
      </dgm:prSet>
      <dgm:spPr/>
      <dgm:t>
        <a:bodyPr/>
        <a:lstStyle/>
        <a:p>
          <a:endParaRPr lang="de-DE"/>
        </a:p>
      </dgm:t>
    </dgm:pt>
  </dgm:ptLst>
  <dgm:cxnLst>
    <dgm:cxn modelId="{F397D6C1-562A-44AC-A07C-463E05FF134A}" type="presOf" srcId="{38A2B2A2-7B1E-4829-8459-F5423579D160}" destId="{C1FAC273-5D94-4FEA-A9BE-02F28CEE8499}" srcOrd="0" destOrd="0" presId="urn:microsoft.com/office/officeart/2005/8/layout/radial1"/>
    <dgm:cxn modelId="{9597B283-1DC3-4D33-B4BD-F89E3F3EF075}" type="presOf" srcId="{9EE1D31A-9885-4C26-8BF1-C3E49DF7B73D}" destId="{E9E0B601-3ED1-45B8-90A0-4B0238F39E81}" srcOrd="0" destOrd="0" presId="urn:microsoft.com/office/officeart/2005/8/layout/radial1"/>
    <dgm:cxn modelId="{1198F57A-F93F-4E60-9A1D-AA7DC1BF3A0C}" srcId="{9EE1D31A-9885-4C26-8BF1-C3E49DF7B73D}" destId="{58BCC607-3A61-424D-8979-6187B4900F7E}" srcOrd="0" destOrd="0" parTransId="{5728E696-90C4-4DDE-BECF-B46E296409E6}" sibTransId="{20367EF9-7F15-47DA-820E-CDB9CC100498}"/>
    <dgm:cxn modelId="{EFFF6373-008D-403A-A6E1-9082BBD43FF6}" type="presOf" srcId="{40B922C5-D5D6-4954-B2C7-CC9E62989361}" destId="{EC57F0E8-FBAB-41F5-9FF0-81749F4C0969}" srcOrd="0" destOrd="0" presId="urn:microsoft.com/office/officeart/2005/8/layout/radial1"/>
    <dgm:cxn modelId="{D956A7CF-DFB9-4470-91F2-BBEF658E6B22}" type="presOf" srcId="{6085D077-4B5C-42E1-B77B-C2A8BA717AB2}" destId="{55165069-3AB4-4EEC-94D6-3CA87D33230C}" srcOrd="0" destOrd="0" presId="urn:microsoft.com/office/officeart/2005/8/layout/radial1"/>
    <dgm:cxn modelId="{6D485A85-96A4-4C65-B6A4-16BE247BEB1B}" type="presOf" srcId="{4F70407F-81EF-4208-96B7-8F6FBE5DDD42}" destId="{DF66111E-4C92-4194-8DE7-73E415DE49F7}" srcOrd="0" destOrd="0" presId="urn:microsoft.com/office/officeart/2005/8/layout/radial1"/>
    <dgm:cxn modelId="{12F21884-B850-4C94-AEE8-CD8929EDE74B}" srcId="{58BCC607-3A61-424D-8979-6187B4900F7E}" destId="{B27FDBB5-30DC-494C-9D77-A8D472DE8033}" srcOrd="2" destOrd="0" parTransId="{28986C8E-C97B-46B3-BF67-D89A741C83FB}" sibTransId="{64FB9B52-913D-4556-9711-40C496E55FF6}"/>
    <dgm:cxn modelId="{86879BA4-6387-4FF0-8012-29690F196DAD}" type="presOf" srcId="{797C668E-8BA3-4B95-9E8D-00638DDC38CA}" destId="{2F3E5921-34A5-45BE-B4D9-854865043F10}" srcOrd="1" destOrd="0" presId="urn:microsoft.com/office/officeart/2005/8/layout/radial1"/>
    <dgm:cxn modelId="{BD84A632-40AC-40D7-94E2-94D553BBE1DC}" type="presOf" srcId="{797C668E-8BA3-4B95-9E8D-00638DDC38CA}" destId="{E278C3C6-41C2-4716-98C4-038BACD3F483}" srcOrd="0" destOrd="0" presId="urn:microsoft.com/office/officeart/2005/8/layout/radial1"/>
    <dgm:cxn modelId="{760BC472-CEF7-4467-98C7-44A3AF7999F9}" type="presOf" srcId="{514CA348-917F-45EE-B40F-FAA96E6FB1BF}" destId="{1C7899CB-5BC5-43EA-9B74-B4CB100352E0}" srcOrd="1" destOrd="0" presId="urn:microsoft.com/office/officeart/2005/8/layout/radial1"/>
    <dgm:cxn modelId="{2D4C470B-88B7-4E29-8469-CD24ACCD42D5}" type="presOf" srcId="{4F70407F-81EF-4208-96B7-8F6FBE5DDD42}" destId="{453740C2-105B-4118-8B59-2EE89ACD4271}" srcOrd="1" destOrd="0" presId="urn:microsoft.com/office/officeart/2005/8/layout/radial1"/>
    <dgm:cxn modelId="{7451275A-D2B1-4DDF-83A4-C9249B352534}" srcId="{58BCC607-3A61-424D-8979-6187B4900F7E}" destId="{40B922C5-D5D6-4954-B2C7-CC9E62989361}" srcOrd="4" destOrd="0" parTransId="{38A2B2A2-7B1E-4829-8459-F5423579D160}" sibTransId="{99867220-D784-43BC-90ED-3327B87C912B}"/>
    <dgm:cxn modelId="{05B2FE40-E9B6-4EC7-BFFF-F84324592E44}" type="presOf" srcId="{514CA348-917F-45EE-B40F-FAA96E6FB1BF}" destId="{2272B62B-94CC-4456-ADF9-47D3C84189BD}" srcOrd="0" destOrd="0" presId="urn:microsoft.com/office/officeart/2005/8/layout/radial1"/>
    <dgm:cxn modelId="{72F9D7E0-FC61-4AD8-BF57-A70DA09E0D94}" type="presOf" srcId="{58BCC607-3A61-424D-8979-6187B4900F7E}" destId="{DBD9A406-634C-449E-A5D5-33AF8CFAFB6D}" srcOrd="0" destOrd="0" presId="urn:microsoft.com/office/officeart/2005/8/layout/radial1"/>
    <dgm:cxn modelId="{CBA4D4C7-E823-4AF9-83A9-F16912DE5AA1}" srcId="{58BCC607-3A61-424D-8979-6187B4900F7E}" destId="{6085D077-4B5C-42E1-B77B-C2A8BA717AB2}" srcOrd="0" destOrd="0" parTransId="{514CA348-917F-45EE-B40F-FAA96E6FB1BF}" sibTransId="{A7C01C5C-B03A-4755-B517-233A4A9933B6}"/>
    <dgm:cxn modelId="{76F4BB52-3805-4917-9C12-4A44BD9D3D89}" type="presOf" srcId="{B27FDBB5-30DC-494C-9D77-A8D472DE8033}" destId="{FD66E942-F1C8-44E0-B718-61DE2777CC18}" srcOrd="0" destOrd="0" presId="urn:microsoft.com/office/officeart/2005/8/layout/radial1"/>
    <dgm:cxn modelId="{E452ED53-A9DC-4F80-8200-E68C2C51FE3F}" srcId="{58BCC607-3A61-424D-8979-6187B4900F7E}" destId="{E9144239-CE81-4158-B813-87EF36E78E08}" srcOrd="3" destOrd="0" parTransId="{4F70407F-81EF-4208-96B7-8F6FBE5DDD42}" sibTransId="{A2FD1C37-5900-482C-A710-5681D4532915}"/>
    <dgm:cxn modelId="{C0C41028-0B2E-45C8-9286-AD0BDD2B75CF}" type="presOf" srcId="{28986C8E-C97B-46B3-BF67-D89A741C83FB}" destId="{145B0D48-4A18-4227-9EEF-3EFEEA1B64C9}" srcOrd="1" destOrd="0" presId="urn:microsoft.com/office/officeart/2005/8/layout/radial1"/>
    <dgm:cxn modelId="{8C61D28E-9534-4085-B45F-68C8534EBD58}" srcId="{58BCC607-3A61-424D-8979-6187B4900F7E}" destId="{FAB6F616-6F11-4738-9F21-4B3B4996537B}" srcOrd="1" destOrd="0" parTransId="{797C668E-8BA3-4B95-9E8D-00638DDC38CA}" sibTransId="{242A0F4D-6AF8-46F5-B201-BA4C276DB815}"/>
    <dgm:cxn modelId="{458C745B-AD42-4356-B53A-592DD2762B9A}" type="presOf" srcId="{FAB6F616-6F11-4738-9F21-4B3B4996537B}" destId="{5027BC1D-9CAF-4263-B4C0-5A4F5A5DEEFD}" srcOrd="0" destOrd="0" presId="urn:microsoft.com/office/officeart/2005/8/layout/radial1"/>
    <dgm:cxn modelId="{49517255-8C9E-4C5C-B4E2-B4512A122A44}" type="presOf" srcId="{28986C8E-C97B-46B3-BF67-D89A741C83FB}" destId="{BDAB0600-A898-4707-AE5B-D61A64B37CBB}" srcOrd="0" destOrd="0" presId="urn:microsoft.com/office/officeart/2005/8/layout/radial1"/>
    <dgm:cxn modelId="{AD9E3DD6-8EE5-4532-9474-9E5B434043B0}" type="presOf" srcId="{38A2B2A2-7B1E-4829-8459-F5423579D160}" destId="{FE7FC89F-FA52-4037-B1FA-A4432B257171}" srcOrd="1" destOrd="0" presId="urn:microsoft.com/office/officeart/2005/8/layout/radial1"/>
    <dgm:cxn modelId="{2434A805-A748-44D3-88AE-55F0B64FDCD2}" type="presOf" srcId="{E9144239-CE81-4158-B813-87EF36E78E08}" destId="{207B8FFB-BEA1-4FA6-8847-8AC96489D765}" srcOrd="0" destOrd="0" presId="urn:microsoft.com/office/officeart/2005/8/layout/radial1"/>
    <dgm:cxn modelId="{5EFE49E8-B200-46C0-A05E-A6A96D188EE0}" type="presParOf" srcId="{E9E0B601-3ED1-45B8-90A0-4B0238F39E81}" destId="{DBD9A406-634C-449E-A5D5-33AF8CFAFB6D}" srcOrd="0" destOrd="0" presId="urn:microsoft.com/office/officeart/2005/8/layout/radial1"/>
    <dgm:cxn modelId="{3DE33628-5E40-4BBE-BFFA-24E8145F6D69}" type="presParOf" srcId="{E9E0B601-3ED1-45B8-90A0-4B0238F39E81}" destId="{2272B62B-94CC-4456-ADF9-47D3C84189BD}" srcOrd="1" destOrd="0" presId="urn:microsoft.com/office/officeart/2005/8/layout/radial1"/>
    <dgm:cxn modelId="{A2170056-886E-4E31-B050-B0274287B3C1}" type="presParOf" srcId="{2272B62B-94CC-4456-ADF9-47D3C84189BD}" destId="{1C7899CB-5BC5-43EA-9B74-B4CB100352E0}" srcOrd="0" destOrd="0" presId="urn:microsoft.com/office/officeart/2005/8/layout/radial1"/>
    <dgm:cxn modelId="{FFDBC229-AEC3-4AF7-B218-25A842E13663}" type="presParOf" srcId="{E9E0B601-3ED1-45B8-90A0-4B0238F39E81}" destId="{55165069-3AB4-4EEC-94D6-3CA87D33230C}" srcOrd="2" destOrd="0" presId="urn:microsoft.com/office/officeart/2005/8/layout/radial1"/>
    <dgm:cxn modelId="{B689C4EB-CC85-4C48-939F-940E80EFB680}" type="presParOf" srcId="{E9E0B601-3ED1-45B8-90A0-4B0238F39E81}" destId="{E278C3C6-41C2-4716-98C4-038BACD3F483}" srcOrd="3" destOrd="0" presId="urn:microsoft.com/office/officeart/2005/8/layout/radial1"/>
    <dgm:cxn modelId="{EADB9205-9CD5-4CD2-8CE2-056CE9F9ADFA}" type="presParOf" srcId="{E278C3C6-41C2-4716-98C4-038BACD3F483}" destId="{2F3E5921-34A5-45BE-B4D9-854865043F10}" srcOrd="0" destOrd="0" presId="urn:microsoft.com/office/officeart/2005/8/layout/radial1"/>
    <dgm:cxn modelId="{57DC524F-2FE8-4129-8757-B4B92DEDA213}" type="presParOf" srcId="{E9E0B601-3ED1-45B8-90A0-4B0238F39E81}" destId="{5027BC1D-9CAF-4263-B4C0-5A4F5A5DEEFD}" srcOrd="4" destOrd="0" presId="urn:microsoft.com/office/officeart/2005/8/layout/radial1"/>
    <dgm:cxn modelId="{E6F5C3BF-FEDA-4869-A3F7-5566CD38ACE6}" type="presParOf" srcId="{E9E0B601-3ED1-45B8-90A0-4B0238F39E81}" destId="{BDAB0600-A898-4707-AE5B-D61A64B37CBB}" srcOrd="5" destOrd="0" presId="urn:microsoft.com/office/officeart/2005/8/layout/radial1"/>
    <dgm:cxn modelId="{D8584DB7-1444-44C1-8457-F3CED9BB47BD}" type="presParOf" srcId="{BDAB0600-A898-4707-AE5B-D61A64B37CBB}" destId="{145B0D48-4A18-4227-9EEF-3EFEEA1B64C9}" srcOrd="0" destOrd="0" presId="urn:microsoft.com/office/officeart/2005/8/layout/radial1"/>
    <dgm:cxn modelId="{5B40CE27-7BE3-4392-BE62-CE1A691A801B}" type="presParOf" srcId="{E9E0B601-3ED1-45B8-90A0-4B0238F39E81}" destId="{FD66E942-F1C8-44E0-B718-61DE2777CC18}" srcOrd="6" destOrd="0" presId="urn:microsoft.com/office/officeart/2005/8/layout/radial1"/>
    <dgm:cxn modelId="{13F47981-0801-40AF-BC68-BA58FF2C813E}" type="presParOf" srcId="{E9E0B601-3ED1-45B8-90A0-4B0238F39E81}" destId="{DF66111E-4C92-4194-8DE7-73E415DE49F7}" srcOrd="7" destOrd="0" presId="urn:microsoft.com/office/officeart/2005/8/layout/radial1"/>
    <dgm:cxn modelId="{26A0F18D-2EAA-4336-9C6D-8EA47BDB3C7D}" type="presParOf" srcId="{DF66111E-4C92-4194-8DE7-73E415DE49F7}" destId="{453740C2-105B-4118-8B59-2EE89ACD4271}" srcOrd="0" destOrd="0" presId="urn:microsoft.com/office/officeart/2005/8/layout/radial1"/>
    <dgm:cxn modelId="{C671427A-D6AB-4B52-821B-EC8F299A509A}" type="presParOf" srcId="{E9E0B601-3ED1-45B8-90A0-4B0238F39E81}" destId="{207B8FFB-BEA1-4FA6-8847-8AC96489D765}" srcOrd="8" destOrd="0" presId="urn:microsoft.com/office/officeart/2005/8/layout/radial1"/>
    <dgm:cxn modelId="{4BC19C0C-8695-437C-920D-5F9E452E4AA3}" type="presParOf" srcId="{E9E0B601-3ED1-45B8-90A0-4B0238F39E81}" destId="{C1FAC273-5D94-4FEA-A9BE-02F28CEE8499}" srcOrd="9" destOrd="0" presId="urn:microsoft.com/office/officeart/2005/8/layout/radial1"/>
    <dgm:cxn modelId="{DF543B0E-5517-4D38-BE74-C393E613BD66}" type="presParOf" srcId="{C1FAC273-5D94-4FEA-A9BE-02F28CEE8499}" destId="{FE7FC89F-FA52-4037-B1FA-A4432B257171}" srcOrd="0" destOrd="0" presId="urn:microsoft.com/office/officeart/2005/8/layout/radial1"/>
    <dgm:cxn modelId="{A6202510-936D-4C99-B346-D1710386F793}" type="presParOf" srcId="{E9E0B601-3ED1-45B8-90A0-4B0238F39E81}" destId="{EC57F0E8-FBAB-41F5-9FF0-81749F4C0969}" srcOrd="10" destOrd="0" presId="urn:microsoft.com/office/officeart/2005/8/layout/radial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BD9A406-634C-449E-A5D5-33AF8CFAFB6D}">
      <dsp:nvSpPr>
        <dsp:cNvPr id="0" name=""/>
        <dsp:cNvSpPr/>
      </dsp:nvSpPr>
      <dsp:spPr>
        <a:xfrm>
          <a:off x="3253273" y="1801863"/>
          <a:ext cx="1383239" cy="1383239"/>
        </a:xfrm>
        <a:prstGeom prst="ellipse">
          <a:avLst/>
        </a:prstGeom>
        <a:solidFill>
          <a:schemeClr val="accent6">
            <a:lumMod val="20000"/>
            <a:lumOff val="8000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de-DE" sz="1200" b="1" kern="1200" dirty="0" smtClean="0"/>
            <a:t>Main </a:t>
          </a:r>
          <a:r>
            <a:rPr lang="de-DE" sz="1200" b="1" kern="1200" dirty="0" err="1" smtClean="0"/>
            <a:t>dimensions</a:t>
          </a:r>
          <a:r>
            <a:rPr lang="de-DE" sz="1200" b="1" kern="1200" dirty="0" smtClean="0"/>
            <a:t> </a:t>
          </a:r>
          <a:r>
            <a:rPr lang="de-DE" sz="1200" b="1" kern="1200" dirty="0" err="1" smtClean="0"/>
            <a:t>of</a:t>
          </a:r>
          <a:r>
            <a:rPr lang="de-DE" sz="1200" b="1" kern="1200" dirty="0" smtClean="0"/>
            <a:t> </a:t>
          </a:r>
          <a:r>
            <a:rPr lang="de-DE" sz="1200" b="1" kern="1200" dirty="0" err="1" smtClean="0"/>
            <a:t>the</a:t>
          </a:r>
          <a:r>
            <a:rPr lang="de-DE" sz="1200" b="1" kern="1200" dirty="0" smtClean="0"/>
            <a:t> </a:t>
          </a:r>
          <a:r>
            <a:rPr lang="de-DE" sz="1200" b="1" kern="1200" dirty="0" err="1" smtClean="0"/>
            <a:t>analysis</a:t>
          </a:r>
          <a:endParaRPr lang="de-DE" sz="1200" b="1" kern="1200" dirty="0"/>
        </a:p>
      </dsp:txBody>
      <dsp:txXfrm>
        <a:off x="3253273" y="1801863"/>
        <a:ext cx="1383239" cy="1383239"/>
      </dsp:txXfrm>
    </dsp:sp>
    <dsp:sp modelId="{2272B62B-94CC-4456-ADF9-47D3C84189BD}">
      <dsp:nvSpPr>
        <dsp:cNvPr id="0" name=""/>
        <dsp:cNvSpPr/>
      </dsp:nvSpPr>
      <dsp:spPr>
        <a:xfrm rot="16200000">
          <a:off x="3737227" y="1578355"/>
          <a:ext cx="415330" cy="31684"/>
        </a:xfrm>
        <a:custGeom>
          <a:avLst/>
          <a:gdLst/>
          <a:ahLst/>
          <a:cxnLst/>
          <a:rect l="0" t="0" r="0" b="0"/>
          <a:pathLst>
            <a:path>
              <a:moveTo>
                <a:pt x="0" y="15842"/>
              </a:moveTo>
              <a:lnTo>
                <a:pt x="415330" y="15842"/>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de-DE" sz="500" kern="1200"/>
        </a:p>
      </dsp:txBody>
      <dsp:txXfrm rot="16200000">
        <a:off x="3934509" y="1583814"/>
        <a:ext cx="20766" cy="20766"/>
      </dsp:txXfrm>
    </dsp:sp>
    <dsp:sp modelId="{55165069-3AB4-4EEC-94D6-3CA87D33230C}">
      <dsp:nvSpPr>
        <dsp:cNvPr id="0" name=""/>
        <dsp:cNvSpPr/>
      </dsp:nvSpPr>
      <dsp:spPr>
        <a:xfrm>
          <a:off x="3253273" y="3293"/>
          <a:ext cx="1383239" cy="1383239"/>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b="1" kern="1200" dirty="0" smtClean="0">
              <a:latin typeface="+mn-lt"/>
              <a:ea typeface="SimSun"/>
              <a:cs typeface="Times New Roman"/>
            </a:rPr>
            <a:t>Professional and personal background</a:t>
          </a:r>
          <a:endParaRPr lang="de-DE" sz="1100" kern="1200" dirty="0"/>
        </a:p>
      </dsp:txBody>
      <dsp:txXfrm>
        <a:off x="3253273" y="3293"/>
        <a:ext cx="1383239" cy="1383239"/>
      </dsp:txXfrm>
    </dsp:sp>
    <dsp:sp modelId="{E278C3C6-41C2-4716-98C4-038BACD3F483}">
      <dsp:nvSpPr>
        <dsp:cNvPr id="0" name=""/>
        <dsp:cNvSpPr/>
      </dsp:nvSpPr>
      <dsp:spPr>
        <a:xfrm rot="20520000">
          <a:off x="4592498" y="2199746"/>
          <a:ext cx="415330" cy="31684"/>
        </a:xfrm>
        <a:custGeom>
          <a:avLst/>
          <a:gdLst/>
          <a:ahLst/>
          <a:cxnLst/>
          <a:rect l="0" t="0" r="0" b="0"/>
          <a:pathLst>
            <a:path>
              <a:moveTo>
                <a:pt x="0" y="15842"/>
              </a:moveTo>
              <a:lnTo>
                <a:pt x="415330" y="15842"/>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de-DE" sz="500" kern="1200"/>
        </a:p>
      </dsp:txBody>
      <dsp:txXfrm rot="20520000">
        <a:off x="4789780" y="2205205"/>
        <a:ext cx="20766" cy="20766"/>
      </dsp:txXfrm>
    </dsp:sp>
    <dsp:sp modelId="{5027BC1D-9CAF-4263-B4C0-5A4F5A5DEEFD}">
      <dsp:nvSpPr>
        <dsp:cNvPr id="0" name=""/>
        <dsp:cNvSpPr/>
      </dsp:nvSpPr>
      <dsp:spPr>
        <a:xfrm>
          <a:off x="4963815" y="1246074"/>
          <a:ext cx="1383239" cy="1383239"/>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b="1" kern="1200" dirty="0" smtClean="0">
              <a:latin typeface="+mn-lt"/>
              <a:ea typeface="SimSun"/>
              <a:cs typeface="Times New Roman"/>
            </a:rPr>
            <a:t>Business location and environment</a:t>
          </a:r>
          <a:endParaRPr lang="de-DE" sz="1100" kern="1200" dirty="0"/>
        </a:p>
      </dsp:txBody>
      <dsp:txXfrm>
        <a:off x="4963815" y="1246074"/>
        <a:ext cx="1383239" cy="1383239"/>
      </dsp:txXfrm>
    </dsp:sp>
    <dsp:sp modelId="{BDAB0600-A898-4707-AE5B-D61A64B37CBB}">
      <dsp:nvSpPr>
        <dsp:cNvPr id="0" name=""/>
        <dsp:cNvSpPr/>
      </dsp:nvSpPr>
      <dsp:spPr>
        <a:xfrm rot="3240000">
          <a:off x="4265814" y="3205177"/>
          <a:ext cx="415330" cy="31684"/>
        </a:xfrm>
        <a:custGeom>
          <a:avLst/>
          <a:gdLst/>
          <a:ahLst/>
          <a:cxnLst/>
          <a:rect l="0" t="0" r="0" b="0"/>
          <a:pathLst>
            <a:path>
              <a:moveTo>
                <a:pt x="0" y="15842"/>
              </a:moveTo>
              <a:lnTo>
                <a:pt x="415330" y="15842"/>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de-DE" sz="500" kern="1200"/>
        </a:p>
      </dsp:txBody>
      <dsp:txXfrm rot="3240000">
        <a:off x="4463096" y="3210636"/>
        <a:ext cx="20766" cy="20766"/>
      </dsp:txXfrm>
    </dsp:sp>
    <dsp:sp modelId="{FD66E942-F1C8-44E0-B718-61DE2777CC18}">
      <dsp:nvSpPr>
        <dsp:cNvPr id="0" name=""/>
        <dsp:cNvSpPr/>
      </dsp:nvSpPr>
      <dsp:spPr>
        <a:xfrm>
          <a:off x="4310446" y="3256937"/>
          <a:ext cx="1383239" cy="1383239"/>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b="1" kern="1200" dirty="0" smtClean="0">
              <a:latin typeface="+mn-lt"/>
              <a:ea typeface="SimSun"/>
              <a:cs typeface="Times New Roman"/>
            </a:rPr>
            <a:t>Knowledge access and interaction</a:t>
          </a:r>
          <a:endParaRPr lang="de-DE" sz="1100" kern="1200" dirty="0"/>
        </a:p>
      </dsp:txBody>
      <dsp:txXfrm>
        <a:off x="4310446" y="3256937"/>
        <a:ext cx="1383239" cy="1383239"/>
      </dsp:txXfrm>
    </dsp:sp>
    <dsp:sp modelId="{DF66111E-4C92-4194-8DE7-73E415DE49F7}">
      <dsp:nvSpPr>
        <dsp:cNvPr id="0" name=""/>
        <dsp:cNvSpPr/>
      </dsp:nvSpPr>
      <dsp:spPr>
        <a:xfrm rot="7560000">
          <a:off x="3216288" y="3201281"/>
          <a:ext cx="405698" cy="31684"/>
        </a:xfrm>
        <a:custGeom>
          <a:avLst/>
          <a:gdLst/>
          <a:ahLst/>
          <a:cxnLst/>
          <a:rect l="0" t="0" r="0" b="0"/>
          <a:pathLst>
            <a:path>
              <a:moveTo>
                <a:pt x="0" y="15842"/>
              </a:moveTo>
              <a:lnTo>
                <a:pt x="405698" y="15842"/>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de-DE" sz="500" kern="1200"/>
        </a:p>
      </dsp:txBody>
      <dsp:txXfrm rot="7560000">
        <a:off x="3408995" y="3206980"/>
        <a:ext cx="20284" cy="20284"/>
      </dsp:txXfrm>
    </dsp:sp>
    <dsp:sp modelId="{207B8FFB-BEA1-4FA6-8847-8AC96489D765}">
      <dsp:nvSpPr>
        <dsp:cNvPr id="0" name=""/>
        <dsp:cNvSpPr/>
      </dsp:nvSpPr>
      <dsp:spPr>
        <a:xfrm>
          <a:off x="2167059" y="3256937"/>
          <a:ext cx="1441321" cy="1383239"/>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b="1" kern="1200" dirty="0" smtClean="0">
              <a:latin typeface="+mn-lt"/>
              <a:ea typeface="SimSun"/>
              <a:cs typeface="Times New Roman"/>
            </a:rPr>
            <a:t>Corporate frame, enterprise culture</a:t>
          </a:r>
          <a:endParaRPr lang="de-DE" sz="1100" kern="1200" dirty="0"/>
        </a:p>
      </dsp:txBody>
      <dsp:txXfrm>
        <a:off x="2167059" y="3256937"/>
        <a:ext cx="1441321" cy="1383239"/>
      </dsp:txXfrm>
    </dsp:sp>
    <dsp:sp modelId="{C1FAC273-5D94-4FEA-A9BE-02F28CEE8499}">
      <dsp:nvSpPr>
        <dsp:cNvPr id="0" name=""/>
        <dsp:cNvSpPr/>
      </dsp:nvSpPr>
      <dsp:spPr>
        <a:xfrm rot="11880000">
          <a:off x="2909662" y="2204134"/>
          <a:ext cx="386930" cy="31684"/>
        </a:xfrm>
        <a:custGeom>
          <a:avLst/>
          <a:gdLst/>
          <a:ahLst/>
          <a:cxnLst/>
          <a:rect l="0" t="0" r="0" b="0"/>
          <a:pathLst>
            <a:path>
              <a:moveTo>
                <a:pt x="0" y="15842"/>
              </a:moveTo>
              <a:lnTo>
                <a:pt x="386930" y="15842"/>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de-DE" sz="500" kern="1200"/>
        </a:p>
      </dsp:txBody>
      <dsp:txXfrm rot="11880000">
        <a:off x="3093454" y="2210303"/>
        <a:ext cx="19346" cy="19346"/>
      </dsp:txXfrm>
    </dsp:sp>
    <dsp:sp modelId="{EC57F0E8-FBAB-41F5-9FF0-81749F4C0969}">
      <dsp:nvSpPr>
        <dsp:cNvPr id="0" name=""/>
        <dsp:cNvSpPr/>
      </dsp:nvSpPr>
      <dsp:spPr>
        <a:xfrm>
          <a:off x="1511124" y="1246074"/>
          <a:ext cx="1446453" cy="1383239"/>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b="1" kern="1200" dirty="0" smtClean="0">
              <a:latin typeface="+mn-lt"/>
              <a:ea typeface="SimSun"/>
              <a:cs typeface="Times New Roman"/>
            </a:rPr>
            <a:t>Problem-solving and visions</a:t>
          </a:r>
          <a:endParaRPr lang="de-DE" sz="1100" kern="1200" dirty="0"/>
        </a:p>
      </dsp:txBody>
      <dsp:txXfrm>
        <a:off x="1511124" y="1246074"/>
        <a:ext cx="1446453" cy="1383239"/>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27CCDC44-FAD7-46DA-BD97-74DFBFC54F03}" type="datetimeFigureOut">
              <a:rPr lang="fr-FR"/>
              <a:pPr>
                <a:defRPr/>
              </a:pPr>
              <a:t>22/09/2015</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dirty="0" smtClean="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defRPr>
            </a:lvl1pPr>
          </a:lstStyle>
          <a:p>
            <a:pPr>
              <a:defRPr/>
            </a:pPr>
            <a:fld id="{F44B886F-6FE6-47FC-B774-006210340F06}" type="slidenum">
              <a:rPr lang="fr-FR"/>
              <a:pPr>
                <a:defRPr/>
              </a:pPr>
              <a:t>‹Nr.›</a:t>
            </a:fld>
            <a:endParaRPr lang="fr-FR"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331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dirty="0" smtClean="0"/>
          </a:p>
        </p:txBody>
      </p:sp>
      <p:sp>
        <p:nvSpPr>
          <p:cNvPr id="13316"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E4FA696-C317-4DB5-A9E8-B3AD7704802B}" type="slidenum">
              <a:rPr lang="fr-FR" smtClean="0"/>
              <a:pPr/>
              <a:t>1</a:t>
            </a:fld>
            <a:endParaRPr lang="fr-FR"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2531"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22532" name="Espace réservé du numéro de diapositive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69A404A7-A04E-4520-8F39-0508C33A851A}" type="slidenum">
              <a:rPr lang="fr-FR" sz="1200"/>
              <a:pPr algn="r"/>
              <a:t>10</a:t>
            </a:fld>
            <a:endParaRPr lang="fr-FR"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4339"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14340" name="Espace réservé du numéro de diapositive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D3C88601-8D9F-4BF2-96E2-2EED4DC9C196}" type="slidenum">
              <a:rPr lang="fr-FR" sz="1200"/>
              <a:pPr algn="r"/>
              <a:t>11</a:t>
            </a:fld>
            <a:endParaRPr lang="fr-FR"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5363"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15364" name="Espace réservé du numéro de diapositive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0ECC68EB-41D8-46FE-8A4E-00DABB22CCED}" type="slidenum">
              <a:rPr lang="fr-FR" sz="1200"/>
              <a:pPr algn="r"/>
              <a:t>12</a:t>
            </a:fld>
            <a:endParaRPr lang="fr-FR"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5363"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15364" name="Espace réservé du numéro de diapositive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0ECC68EB-41D8-46FE-8A4E-00DABB22CCED}" type="slidenum">
              <a:rPr lang="fr-FR" sz="1200"/>
              <a:pPr algn="r"/>
              <a:t>13</a:t>
            </a:fld>
            <a:endParaRPr lang="fr-FR"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5363"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15364" name="Espace réservé du numéro de diapositive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0ECC68EB-41D8-46FE-8A4E-00DABB22CCED}" type="slidenum">
              <a:rPr lang="fr-FR" sz="1200"/>
              <a:pPr algn="r"/>
              <a:t>14</a:t>
            </a:fld>
            <a:endParaRPr lang="fr-FR" sz="12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4339"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14340" name="Espace réservé du numéro de diapositive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D3C88601-8D9F-4BF2-96E2-2EED4DC9C196}" type="slidenum">
              <a:rPr lang="fr-FR" sz="1200"/>
              <a:pPr algn="r"/>
              <a:t>15</a:t>
            </a:fld>
            <a:endParaRPr lang="fr-FR" sz="12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355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dirty="0" smtClean="0"/>
          </a:p>
        </p:txBody>
      </p:sp>
      <p:sp>
        <p:nvSpPr>
          <p:cNvPr id="23556"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170CDC1-5AC6-4536-B79D-C3CE8ACDFE00}" type="slidenum">
              <a:rPr lang="fr-FR" smtClean="0"/>
              <a:pPr/>
              <a:t>16</a:t>
            </a:fld>
            <a:endParaRPr lang="fr-FR"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4339"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14340" name="Espace réservé du numéro de diapositive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D3C88601-8D9F-4BF2-96E2-2EED4DC9C196}" type="slidenum">
              <a:rPr lang="fr-FR" sz="1200"/>
              <a:pPr algn="r"/>
              <a:t>2</a:t>
            </a:fld>
            <a:endParaRPr lang="fr-FR"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4339"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14340" name="Espace réservé du numéro de diapositive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D3C88601-8D9F-4BF2-96E2-2EED4DC9C196}" type="slidenum">
              <a:rPr lang="fr-FR" sz="1200"/>
              <a:pPr algn="r"/>
              <a:t>3</a:t>
            </a:fld>
            <a:endParaRPr lang="fr-FR"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4339"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14340" name="Espace réservé du numéro de diapositive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D3C88601-8D9F-4BF2-96E2-2EED4DC9C196}" type="slidenum">
              <a:rPr lang="fr-FR" sz="1200"/>
              <a:pPr algn="r"/>
              <a:t>4</a:t>
            </a:fld>
            <a:endParaRPr lang="fr-FR"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638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16388" name="Espace réservé du numéro de diapositive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B750B2E1-0FDF-414F-A41D-81756B282AE8}" type="slidenum">
              <a:rPr lang="fr-FR" sz="1200"/>
              <a:pPr algn="r"/>
              <a:t>5</a:t>
            </a:fld>
            <a:endParaRPr lang="fr-FR"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7411"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5363"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15364" name="Espace réservé du numéro de diapositive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0ECC68EB-41D8-46FE-8A4E-00DABB22CCED}" type="slidenum">
              <a:rPr lang="fr-FR" sz="1200"/>
              <a:pPr algn="r"/>
              <a:t>7</a:t>
            </a:fld>
            <a:endParaRPr lang="fr-FR"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9459"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19460" name="Espace réservé du numéro de diapositive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CA340D29-DF00-4E19-8FE0-6B7D60508100}" type="slidenum">
              <a:rPr lang="fr-FR" sz="1200"/>
              <a:pPr algn="r"/>
              <a:t>8</a:t>
            </a:fld>
            <a:endParaRPr lang="fr-FR"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150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21508" name="Espace réservé du numéro de diapositive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2D93FCDD-8D42-491E-B844-F996F71E7342}" type="slidenum">
              <a:rPr lang="fr-FR" sz="1200"/>
              <a:pPr algn="r"/>
              <a:t>9</a:t>
            </a:fld>
            <a:endParaRPr lang="fr-FR"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endParaRPr lang="de-DE" dirty="0"/>
          </a:p>
        </p:txBody>
      </p:sp>
      <p:sp>
        <p:nvSpPr>
          <p:cNvPr id="6" name="Rectangle 6"/>
          <p:cNvSpPr>
            <a:spLocks noGrp="1" noChangeArrowheads="1"/>
          </p:cNvSpPr>
          <p:nvPr>
            <p:ph type="sldNum" sz="quarter" idx="12"/>
          </p:nvPr>
        </p:nvSpPr>
        <p:spPr>
          <a:ln/>
        </p:spPr>
        <p:txBody>
          <a:bodyPr/>
          <a:lstStyle>
            <a:lvl1pPr>
              <a:defRPr/>
            </a:lvl1pPr>
          </a:lstStyle>
          <a:p>
            <a:pPr>
              <a:defRPr/>
            </a:pPr>
            <a:fld id="{D4DB5315-2B41-4EB6-8901-5A825CF21D90}" type="slidenum">
              <a:rPr lang="de-DE"/>
              <a:pPr>
                <a:defRPr/>
              </a:pPr>
              <a:t>‹Nr.›</a:t>
            </a:fld>
            <a:endParaRPr lang="de-DE"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endParaRPr lang="de-DE" dirty="0"/>
          </a:p>
        </p:txBody>
      </p:sp>
      <p:sp>
        <p:nvSpPr>
          <p:cNvPr id="6" name="Rectangle 6"/>
          <p:cNvSpPr>
            <a:spLocks noGrp="1" noChangeArrowheads="1"/>
          </p:cNvSpPr>
          <p:nvPr>
            <p:ph type="sldNum" sz="quarter" idx="12"/>
          </p:nvPr>
        </p:nvSpPr>
        <p:spPr>
          <a:ln/>
        </p:spPr>
        <p:txBody>
          <a:bodyPr/>
          <a:lstStyle>
            <a:lvl1pPr>
              <a:defRPr/>
            </a:lvl1pPr>
          </a:lstStyle>
          <a:p>
            <a:pPr>
              <a:defRPr/>
            </a:pPr>
            <a:fld id="{19A6384B-4ED1-4F87-AFD8-070966D902B0}" type="slidenum">
              <a:rPr lang="de-DE"/>
              <a:pPr>
                <a:defRPr/>
              </a:pPr>
              <a:t>‹Nr.›</a:t>
            </a:fld>
            <a:endParaRPr lang="de-D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endParaRPr lang="de-DE" dirty="0"/>
          </a:p>
        </p:txBody>
      </p:sp>
      <p:sp>
        <p:nvSpPr>
          <p:cNvPr id="6" name="Rectangle 6"/>
          <p:cNvSpPr>
            <a:spLocks noGrp="1" noChangeArrowheads="1"/>
          </p:cNvSpPr>
          <p:nvPr>
            <p:ph type="sldNum" sz="quarter" idx="12"/>
          </p:nvPr>
        </p:nvSpPr>
        <p:spPr>
          <a:ln/>
        </p:spPr>
        <p:txBody>
          <a:bodyPr/>
          <a:lstStyle>
            <a:lvl1pPr>
              <a:defRPr/>
            </a:lvl1pPr>
          </a:lstStyle>
          <a:p>
            <a:pPr>
              <a:defRPr/>
            </a:pPr>
            <a:fld id="{03044A11-6B63-4BD1-BA7B-81376898C866}" type="slidenum">
              <a:rPr lang="de-DE"/>
              <a:pPr>
                <a:defRPr/>
              </a:pPr>
              <a:t>‹Nr.›</a:t>
            </a:fld>
            <a:endParaRPr lang="de-D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endParaRPr lang="de-DE" dirty="0"/>
          </a:p>
        </p:txBody>
      </p:sp>
      <p:sp>
        <p:nvSpPr>
          <p:cNvPr id="6" name="Rectangle 6"/>
          <p:cNvSpPr>
            <a:spLocks noGrp="1" noChangeArrowheads="1"/>
          </p:cNvSpPr>
          <p:nvPr>
            <p:ph type="sldNum" sz="quarter" idx="12"/>
          </p:nvPr>
        </p:nvSpPr>
        <p:spPr>
          <a:ln/>
        </p:spPr>
        <p:txBody>
          <a:bodyPr/>
          <a:lstStyle>
            <a:lvl1pPr>
              <a:defRPr/>
            </a:lvl1pPr>
          </a:lstStyle>
          <a:p>
            <a:pPr>
              <a:defRPr/>
            </a:pPr>
            <a:fld id="{A1E81F18-0647-40D1-A366-D26241BA2153}" type="slidenum">
              <a:rPr lang="de-DE"/>
              <a:pPr>
                <a:defRPr/>
              </a:pPr>
              <a:t>‹Nr.›</a:t>
            </a:fld>
            <a:endParaRPr lang="de-D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endParaRPr lang="de-DE" dirty="0"/>
          </a:p>
        </p:txBody>
      </p:sp>
      <p:sp>
        <p:nvSpPr>
          <p:cNvPr id="6" name="Rectangle 6"/>
          <p:cNvSpPr>
            <a:spLocks noGrp="1" noChangeArrowheads="1"/>
          </p:cNvSpPr>
          <p:nvPr>
            <p:ph type="sldNum" sz="quarter" idx="12"/>
          </p:nvPr>
        </p:nvSpPr>
        <p:spPr>
          <a:ln/>
        </p:spPr>
        <p:txBody>
          <a:bodyPr/>
          <a:lstStyle>
            <a:lvl1pPr>
              <a:defRPr/>
            </a:lvl1pPr>
          </a:lstStyle>
          <a:p>
            <a:pPr>
              <a:defRPr/>
            </a:pPr>
            <a:fld id="{CD3CA54C-8111-4B42-AA29-A3ADA75FA1AA}" type="slidenum">
              <a:rPr lang="de-DE"/>
              <a:pPr>
                <a:defRPr/>
              </a:pPr>
              <a:t>‹Nr.›</a:t>
            </a:fld>
            <a:endParaRPr lang="de-DE"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4"/>
          <p:cNvSpPr>
            <a:spLocks noGrp="1" noChangeArrowheads="1"/>
          </p:cNvSpPr>
          <p:nvPr>
            <p:ph type="dt" sz="half" idx="10"/>
          </p:nvPr>
        </p:nvSpPr>
        <p:spPr>
          <a:ln/>
        </p:spPr>
        <p:txBody>
          <a:bodyPr/>
          <a:lstStyle>
            <a:lvl1pPr>
              <a:defRPr/>
            </a:lvl1pPr>
          </a:lstStyle>
          <a:p>
            <a:pPr>
              <a:defRPr/>
            </a:pPr>
            <a:endParaRPr lang="de-DE" dirty="0"/>
          </a:p>
        </p:txBody>
      </p:sp>
      <p:sp>
        <p:nvSpPr>
          <p:cNvPr id="6" name="Rectangle 5"/>
          <p:cNvSpPr>
            <a:spLocks noGrp="1" noChangeArrowheads="1"/>
          </p:cNvSpPr>
          <p:nvPr>
            <p:ph type="ftr" sz="quarter" idx="11"/>
          </p:nvPr>
        </p:nvSpPr>
        <p:spPr>
          <a:ln/>
        </p:spPr>
        <p:txBody>
          <a:bodyPr/>
          <a:lstStyle>
            <a:lvl1pPr>
              <a:defRPr/>
            </a:lvl1pPr>
          </a:lstStyle>
          <a:p>
            <a:pPr>
              <a:defRPr/>
            </a:pPr>
            <a:endParaRPr lang="de-DE" dirty="0"/>
          </a:p>
        </p:txBody>
      </p:sp>
      <p:sp>
        <p:nvSpPr>
          <p:cNvPr id="7" name="Rectangle 6"/>
          <p:cNvSpPr>
            <a:spLocks noGrp="1" noChangeArrowheads="1"/>
          </p:cNvSpPr>
          <p:nvPr>
            <p:ph type="sldNum" sz="quarter" idx="12"/>
          </p:nvPr>
        </p:nvSpPr>
        <p:spPr>
          <a:ln/>
        </p:spPr>
        <p:txBody>
          <a:bodyPr/>
          <a:lstStyle>
            <a:lvl1pPr>
              <a:defRPr/>
            </a:lvl1pPr>
          </a:lstStyle>
          <a:p>
            <a:pPr>
              <a:defRPr/>
            </a:pPr>
            <a:fld id="{EC995167-44EF-4F00-85E1-90D3216DD54F}" type="slidenum">
              <a:rPr lang="de-DE"/>
              <a:pPr>
                <a:defRPr/>
              </a:pPr>
              <a:t>‹Nr.›</a:t>
            </a:fld>
            <a:endParaRPr lang="de-D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4"/>
          <p:cNvSpPr>
            <a:spLocks noGrp="1" noChangeArrowheads="1"/>
          </p:cNvSpPr>
          <p:nvPr>
            <p:ph type="dt" sz="half" idx="10"/>
          </p:nvPr>
        </p:nvSpPr>
        <p:spPr>
          <a:ln/>
        </p:spPr>
        <p:txBody>
          <a:bodyPr/>
          <a:lstStyle>
            <a:lvl1pPr>
              <a:defRPr/>
            </a:lvl1pPr>
          </a:lstStyle>
          <a:p>
            <a:pPr>
              <a:defRPr/>
            </a:pPr>
            <a:endParaRPr lang="de-DE" dirty="0"/>
          </a:p>
        </p:txBody>
      </p:sp>
      <p:sp>
        <p:nvSpPr>
          <p:cNvPr id="8" name="Rectangle 5"/>
          <p:cNvSpPr>
            <a:spLocks noGrp="1" noChangeArrowheads="1"/>
          </p:cNvSpPr>
          <p:nvPr>
            <p:ph type="ftr" sz="quarter" idx="11"/>
          </p:nvPr>
        </p:nvSpPr>
        <p:spPr>
          <a:ln/>
        </p:spPr>
        <p:txBody>
          <a:bodyPr/>
          <a:lstStyle>
            <a:lvl1pPr>
              <a:defRPr/>
            </a:lvl1pPr>
          </a:lstStyle>
          <a:p>
            <a:pPr>
              <a:defRPr/>
            </a:pPr>
            <a:endParaRPr lang="de-DE" dirty="0"/>
          </a:p>
        </p:txBody>
      </p:sp>
      <p:sp>
        <p:nvSpPr>
          <p:cNvPr id="9" name="Rectangle 6"/>
          <p:cNvSpPr>
            <a:spLocks noGrp="1" noChangeArrowheads="1"/>
          </p:cNvSpPr>
          <p:nvPr>
            <p:ph type="sldNum" sz="quarter" idx="12"/>
          </p:nvPr>
        </p:nvSpPr>
        <p:spPr>
          <a:ln/>
        </p:spPr>
        <p:txBody>
          <a:bodyPr/>
          <a:lstStyle>
            <a:lvl1pPr>
              <a:defRPr/>
            </a:lvl1pPr>
          </a:lstStyle>
          <a:p>
            <a:pPr>
              <a:defRPr/>
            </a:pPr>
            <a:fld id="{E8F47CCF-387F-4610-B892-899CD079184E}" type="slidenum">
              <a:rPr lang="de-DE"/>
              <a:pPr>
                <a:defRPr/>
              </a:pPr>
              <a:t>‹Nr.›</a:t>
            </a:fld>
            <a:endParaRPr lang="de-D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4"/>
          <p:cNvSpPr>
            <a:spLocks noGrp="1" noChangeArrowheads="1"/>
          </p:cNvSpPr>
          <p:nvPr>
            <p:ph type="dt" sz="half" idx="10"/>
          </p:nvPr>
        </p:nvSpPr>
        <p:spPr>
          <a:ln/>
        </p:spPr>
        <p:txBody>
          <a:bodyPr/>
          <a:lstStyle>
            <a:lvl1pPr>
              <a:defRPr/>
            </a:lvl1pPr>
          </a:lstStyle>
          <a:p>
            <a:pPr>
              <a:defRPr/>
            </a:pPr>
            <a:endParaRPr lang="de-DE" dirty="0"/>
          </a:p>
        </p:txBody>
      </p:sp>
      <p:sp>
        <p:nvSpPr>
          <p:cNvPr id="4" name="Rectangle 5"/>
          <p:cNvSpPr>
            <a:spLocks noGrp="1" noChangeArrowheads="1"/>
          </p:cNvSpPr>
          <p:nvPr>
            <p:ph type="ftr" sz="quarter" idx="11"/>
          </p:nvPr>
        </p:nvSpPr>
        <p:spPr>
          <a:ln/>
        </p:spPr>
        <p:txBody>
          <a:bodyPr/>
          <a:lstStyle>
            <a:lvl1pPr>
              <a:defRPr/>
            </a:lvl1pPr>
          </a:lstStyle>
          <a:p>
            <a:pPr>
              <a:defRPr/>
            </a:pPr>
            <a:endParaRPr lang="de-DE" dirty="0"/>
          </a:p>
        </p:txBody>
      </p:sp>
      <p:sp>
        <p:nvSpPr>
          <p:cNvPr id="5" name="Rectangle 6"/>
          <p:cNvSpPr>
            <a:spLocks noGrp="1" noChangeArrowheads="1"/>
          </p:cNvSpPr>
          <p:nvPr>
            <p:ph type="sldNum" sz="quarter" idx="12"/>
          </p:nvPr>
        </p:nvSpPr>
        <p:spPr>
          <a:ln/>
        </p:spPr>
        <p:txBody>
          <a:bodyPr/>
          <a:lstStyle>
            <a:lvl1pPr>
              <a:defRPr/>
            </a:lvl1pPr>
          </a:lstStyle>
          <a:p>
            <a:pPr>
              <a:defRPr/>
            </a:pPr>
            <a:fld id="{62F0E594-B24F-45C4-9B1D-8E32E52C796C}" type="slidenum">
              <a:rPr lang="de-DE"/>
              <a:pPr>
                <a:defRPr/>
              </a:pPr>
              <a:t>‹Nr.›</a:t>
            </a:fld>
            <a:endParaRPr lang="de-DE"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de-DE" dirty="0"/>
          </a:p>
        </p:txBody>
      </p:sp>
      <p:sp>
        <p:nvSpPr>
          <p:cNvPr id="3" name="Rectangle 5"/>
          <p:cNvSpPr>
            <a:spLocks noGrp="1" noChangeArrowheads="1"/>
          </p:cNvSpPr>
          <p:nvPr>
            <p:ph type="ftr" sz="quarter" idx="11"/>
          </p:nvPr>
        </p:nvSpPr>
        <p:spPr>
          <a:ln/>
        </p:spPr>
        <p:txBody>
          <a:bodyPr/>
          <a:lstStyle>
            <a:lvl1pPr>
              <a:defRPr/>
            </a:lvl1pPr>
          </a:lstStyle>
          <a:p>
            <a:pPr>
              <a:defRPr/>
            </a:pPr>
            <a:endParaRPr lang="de-DE" dirty="0"/>
          </a:p>
        </p:txBody>
      </p:sp>
      <p:sp>
        <p:nvSpPr>
          <p:cNvPr id="4" name="Rectangle 6"/>
          <p:cNvSpPr>
            <a:spLocks noGrp="1" noChangeArrowheads="1"/>
          </p:cNvSpPr>
          <p:nvPr>
            <p:ph type="sldNum" sz="quarter" idx="12"/>
          </p:nvPr>
        </p:nvSpPr>
        <p:spPr>
          <a:ln/>
        </p:spPr>
        <p:txBody>
          <a:bodyPr/>
          <a:lstStyle>
            <a:lvl1pPr>
              <a:defRPr/>
            </a:lvl1pPr>
          </a:lstStyle>
          <a:p>
            <a:pPr>
              <a:defRPr/>
            </a:pPr>
            <a:fld id="{BE1E49E4-C520-4E87-BE10-BCE58A104E63}" type="slidenum">
              <a:rPr lang="de-DE"/>
              <a:pPr>
                <a:defRPr/>
              </a:pPr>
              <a:t>‹Nr.›</a:t>
            </a:fld>
            <a:endParaRPr lang="de-D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de-DE" dirty="0"/>
          </a:p>
        </p:txBody>
      </p:sp>
      <p:sp>
        <p:nvSpPr>
          <p:cNvPr id="6" name="Rectangle 5"/>
          <p:cNvSpPr>
            <a:spLocks noGrp="1" noChangeArrowheads="1"/>
          </p:cNvSpPr>
          <p:nvPr>
            <p:ph type="ftr" sz="quarter" idx="11"/>
          </p:nvPr>
        </p:nvSpPr>
        <p:spPr>
          <a:ln/>
        </p:spPr>
        <p:txBody>
          <a:bodyPr/>
          <a:lstStyle>
            <a:lvl1pPr>
              <a:defRPr/>
            </a:lvl1pPr>
          </a:lstStyle>
          <a:p>
            <a:pPr>
              <a:defRPr/>
            </a:pPr>
            <a:endParaRPr lang="de-DE" dirty="0"/>
          </a:p>
        </p:txBody>
      </p:sp>
      <p:sp>
        <p:nvSpPr>
          <p:cNvPr id="7" name="Rectangle 6"/>
          <p:cNvSpPr>
            <a:spLocks noGrp="1" noChangeArrowheads="1"/>
          </p:cNvSpPr>
          <p:nvPr>
            <p:ph type="sldNum" sz="quarter" idx="12"/>
          </p:nvPr>
        </p:nvSpPr>
        <p:spPr>
          <a:ln/>
        </p:spPr>
        <p:txBody>
          <a:bodyPr/>
          <a:lstStyle>
            <a:lvl1pPr>
              <a:defRPr/>
            </a:lvl1pPr>
          </a:lstStyle>
          <a:p>
            <a:pPr>
              <a:defRPr/>
            </a:pPr>
            <a:fld id="{ECF12FED-339A-473F-B866-1CEAB279AFE8}" type="slidenum">
              <a:rPr lang="de-DE"/>
              <a:pPr>
                <a:defRPr/>
              </a:pPr>
              <a:t>‹Nr.›</a:t>
            </a:fld>
            <a:endParaRPr lang="de-DE"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dirty="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de-DE" dirty="0"/>
          </a:p>
        </p:txBody>
      </p:sp>
      <p:sp>
        <p:nvSpPr>
          <p:cNvPr id="6" name="Rectangle 5"/>
          <p:cNvSpPr>
            <a:spLocks noGrp="1" noChangeArrowheads="1"/>
          </p:cNvSpPr>
          <p:nvPr>
            <p:ph type="ftr" sz="quarter" idx="11"/>
          </p:nvPr>
        </p:nvSpPr>
        <p:spPr>
          <a:ln/>
        </p:spPr>
        <p:txBody>
          <a:bodyPr/>
          <a:lstStyle>
            <a:lvl1pPr>
              <a:defRPr/>
            </a:lvl1pPr>
          </a:lstStyle>
          <a:p>
            <a:pPr>
              <a:defRPr/>
            </a:pPr>
            <a:endParaRPr lang="de-DE" dirty="0"/>
          </a:p>
        </p:txBody>
      </p:sp>
      <p:sp>
        <p:nvSpPr>
          <p:cNvPr id="7" name="Rectangle 6"/>
          <p:cNvSpPr>
            <a:spLocks noGrp="1" noChangeArrowheads="1"/>
          </p:cNvSpPr>
          <p:nvPr>
            <p:ph type="sldNum" sz="quarter" idx="12"/>
          </p:nvPr>
        </p:nvSpPr>
        <p:spPr>
          <a:ln/>
        </p:spPr>
        <p:txBody>
          <a:bodyPr/>
          <a:lstStyle>
            <a:lvl1pPr>
              <a:defRPr/>
            </a:lvl1pPr>
          </a:lstStyle>
          <a:p>
            <a:pPr>
              <a:defRPr/>
            </a:pPr>
            <a:fld id="{C479D48A-4C7E-471A-9CEF-8FAD04FD149C}" type="slidenum">
              <a:rPr lang="de-DE"/>
              <a:pPr>
                <a:defRPr/>
              </a:pPr>
              <a:t>‹Nr.›</a:t>
            </a:fld>
            <a:endParaRPr lang="de-DE"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smtClean="0"/>
              <a:t>Titelmasterformat durch Klicken bearbeiten</a:t>
            </a:r>
          </a:p>
        </p:txBody>
      </p:sp>
      <p:sp>
        <p:nvSpPr>
          <p:cNvPr id="1027" name="Rectangle 3"/>
          <p:cNvSpPr>
            <a:spLocks noGrp="1" noChangeArrowheads="1"/>
          </p:cNvSpPr>
          <p:nvPr>
            <p:ph type="body" idx="1"/>
          </p:nvPr>
        </p:nvSpPr>
        <p:spPr bwMode="auto">
          <a:xfrm>
            <a:off x="500063" y="1571625"/>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de-DE"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de-DE"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F5A1E58-B326-49E6-A8D1-F4C8B8430C42}" type="slidenum">
              <a:rPr lang="de-DE"/>
              <a:pPr>
                <a:defRPr/>
              </a:pPr>
              <a:t>‹Nr.›</a:t>
            </a:fld>
            <a:endParaRPr lang="de-DE" dirty="0"/>
          </a:p>
        </p:txBody>
      </p:sp>
      <p:pic>
        <p:nvPicPr>
          <p:cNvPr id="1031" name="Picture 5"/>
          <p:cNvPicPr>
            <a:picLocks noChangeAspect="1" noChangeArrowheads="1"/>
          </p:cNvPicPr>
          <p:nvPr userDrawn="1"/>
        </p:nvPicPr>
        <p:blipFill>
          <a:blip r:embed="rId13" cstate="print"/>
          <a:srcRect/>
          <a:stretch>
            <a:fillRect/>
          </a:stretch>
        </p:blipFill>
        <p:spPr bwMode="auto">
          <a:xfrm>
            <a:off x="7286625" y="5824538"/>
            <a:ext cx="1390650" cy="885825"/>
          </a:xfrm>
          <a:prstGeom prst="rect">
            <a:avLst/>
          </a:prstGeom>
          <a:solidFill>
            <a:srgbClr val="FFFFFF"/>
          </a:solidFill>
          <a:ln w="6350">
            <a:solidFill>
              <a:srgbClr val="FFFFFF"/>
            </a:solidFill>
            <a:miter lim="800000"/>
            <a:headEnd/>
            <a:tailEnd/>
          </a:ln>
        </p:spPr>
      </p:pic>
      <p:pic>
        <p:nvPicPr>
          <p:cNvPr id="1032" name="Image 1" descr="var1_neu"/>
          <p:cNvPicPr>
            <a:picLocks noChangeAspect="1" noChangeArrowheads="1"/>
          </p:cNvPicPr>
          <p:nvPr userDrawn="1"/>
        </p:nvPicPr>
        <p:blipFill>
          <a:blip r:embed="rId14" cstate="print"/>
          <a:srcRect/>
          <a:stretch>
            <a:fillRect/>
          </a:stretch>
        </p:blipFill>
        <p:spPr bwMode="auto">
          <a:xfrm>
            <a:off x="3929063" y="5705475"/>
            <a:ext cx="2365375" cy="1039813"/>
          </a:xfrm>
          <a:prstGeom prst="rect">
            <a:avLst/>
          </a:prstGeom>
          <a:noFill/>
          <a:ln w="9525">
            <a:noFill/>
            <a:miter lim="800000"/>
            <a:headEnd/>
            <a:tailEnd/>
          </a:ln>
        </p:spPr>
      </p:pic>
      <p:pic>
        <p:nvPicPr>
          <p:cNvPr id="1033" name="Picture 11" descr="isi_85mm_p334"/>
          <p:cNvPicPr>
            <a:picLocks noChangeAspect="1" noChangeArrowheads="1"/>
          </p:cNvPicPr>
          <p:nvPr userDrawn="1"/>
        </p:nvPicPr>
        <p:blipFill>
          <a:blip r:embed="rId15" cstate="print"/>
          <a:srcRect/>
          <a:stretch>
            <a:fillRect/>
          </a:stretch>
        </p:blipFill>
        <p:spPr bwMode="auto">
          <a:xfrm>
            <a:off x="571500" y="5959475"/>
            <a:ext cx="2428875" cy="6651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el 1"/>
          <p:cNvSpPr>
            <a:spLocks noGrp="1"/>
          </p:cNvSpPr>
          <p:nvPr>
            <p:ph type="ctrTitle"/>
          </p:nvPr>
        </p:nvSpPr>
        <p:spPr>
          <a:xfrm>
            <a:off x="685800" y="1269752"/>
            <a:ext cx="7772400" cy="1727200"/>
          </a:xfrm>
        </p:spPr>
        <p:txBody>
          <a:bodyPr/>
          <a:lstStyle/>
          <a:p>
            <a:r>
              <a:rPr lang="en-US" sz="3200" b="1" dirty="0" smtClean="0">
                <a:solidFill>
                  <a:schemeClr val="tx2"/>
                </a:solidFill>
                <a:latin typeface="+mj-lt"/>
                <a:ea typeface="+mj-ea"/>
                <a:cs typeface="+mj-cs"/>
              </a:rPr>
              <a:t>Knowledge angels …</a:t>
            </a:r>
            <a:br>
              <a:rPr lang="en-US" sz="3200" b="1" dirty="0" smtClean="0">
                <a:solidFill>
                  <a:schemeClr val="tx2"/>
                </a:solidFill>
                <a:latin typeface="+mj-lt"/>
                <a:ea typeface="+mj-ea"/>
                <a:cs typeface="+mj-cs"/>
              </a:rPr>
            </a:br>
            <a:r>
              <a:rPr lang="en-US" sz="3200" b="1" dirty="0" smtClean="0"/>
              <a:t>… </a:t>
            </a:r>
            <a:r>
              <a:rPr lang="en-US" sz="3200" b="1" dirty="0" smtClean="0">
                <a:solidFill>
                  <a:schemeClr val="tx2"/>
                </a:solidFill>
                <a:latin typeface="+mj-lt"/>
                <a:ea typeface="+mj-ea"/>
                <a:cs typeface="+mj-cs"/>
              </a:rPr>
              <a:t>and how they may contribute to the evolution of human resources in creating new forms of economic and social values</a:t>
            </a:r>
            <a:br>
              <a:rPr lang="en-US" sz="3200" b="1" dirty="0" smtClean="0">
                <a:solidFill>
                  <a:schemeClr val="tx2"/>
                </a:solidFill>
                <a:latin typeface="+mj-lt"/>
                <a:ea typeface="+mj-ea"/>
                <a:cs typeface="+mj-cs"/>
              </a:rPr>
            </a:br>
            <a:r>
              <a:rPr lang="en-US" sz="3200" b="1" dirty="0" smtClean="0"/>
              <a:t/>
            </a:r>
            <a:br>
              <a:rPr lang="en-US" sz="3200" b="1" dirty="0" smtClean="0"/>
            </a:br>
            <a:r>
              <a:rPr lang="en-US" sz="1800" b="1" dirty="0" smtClean="0"/>
              <a:t>Emmanuel Muller</a:t>
            </a:r>
            <a:endParaRPr lang="de-DE" sz="1800" dirty="0"/>
          </a:p>
        </p:txBody>
      </p:sp>
      <p:sp>
        <p:nvSpPr>
          <p:cNvPr id="4" name="Untertitel 2"/>
          <p:cNvSpPr>
            <a:spLocks noGrp="1"/>
          </p:cNvSpPr>
          <p:nvPr>
            <p:ph type="subTitle" idx="1"/>
          </p:nvPr>
        </p:nvSpPr>
        <p:spPr>
          <a:xfrm>
            <a:off x="899592" y="4293691"/>
            <a:ext cx="7560840" cy="935509"/>
          </a:xfrm>
        </p:spPr>
        <p:txBody>
          <a:bodyPr/>
          <a:lstStyle/>
          <a:p>
            <a:r>
              <a:rPr lang="en-US" sz="1200" b="1" dirty="0" smtClean="0"/>
              <a:t>Innovative Human Capital in the Global Symbiotic Society </a:t>
            </a:r>
            <a:endParaRPr lang="de-DE" sz="1200" dirty="0" smtClean="0"/>
          </a:p>
          <a:p>
            <a:r>
              <a:rPr lang="en-US" sz="1200" b="1" dirty="0" smtClean="0"/>
              <a:t>Creative Challenge of “Knowledge Angels” for the future work and Economy: France and Japan</a:t>
            </a:r>
          </a:p>
          <a:p>
            <a:endParaRPr lang="en-US" sz="1200" b="1" dirty="0" smtClean="0"/>
          </a:p>
          <a:p>
            <a:r>
              <a:rPr lang="en-US" sz="1200" b="1" dirty="0" smtClean="0"/>
              <a:t>Symposium Toyo University – University of Strasbourg</a:t>
            </a:r>
          </a:p>
          <a:p>
            <a:endParaRPr lang="en-US" sz="1200" b="1" dirty="0" smtClean="0"/>
          </a:p>
          <a:p>
            <a:r>
              <a:rPr lang="en-US" sz="1200" b="1" dirty="0" smtClean="0"/>
              <a:t>Tokyo, 22September 2015</a:t>
            </a:r>
          </a:p>
          <a:p>
            <a:endParaRPr lang="en-US" sz="1200" b="1" dirty="0" smtClean="0">
              <a:solidFill>
                <a:srgbClr val="FF0000"/>
              </a:solidFill>
            </a:endParaRPr>
          </a:p>
          <a:p>
            <a:endParaRPr lang="fr-FR" sz="1200" dirty="0" smtClean="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p:txBody>
          <a:bodyPr/>
          <a:lstStyle/>
          <a:p>
            <a:pPr eaLnBrk="1" hangingPunct="1"/>
            <a:r>
              <a:rPr lang="en-US" sz="3200" b="1" smtClean="0"/>
              <a:t>Comparing knowledge angels and business angels</a:t>
            </a:r>
            <a:r>
              <a:rPr lang="fr-FR" sz="3200" b="1" smtClean="0"/>
              <a:t/>
            </a:r>
            <a:br>
              <a:rPr lang="fr-FR" sz="3200" b="1" smtClean="0"/>
            </a:br>
            <a:endParaRPr lang="de-DE" sz="3200" b="1" smtClean="0"/>
          </a:p>
        </p:txBody>
      </p:sp>
      <p:sp>
        <p:nvSpPr>
          <p:cNvPr id="11267" name="Rectangle 3"/>
          <p:cNvSpPr>
            <a:spLocks noGrp="1" noChangeArrowheads="1"/>
          </p:cNvSpPr>
          <p:nvPr>
            <p:ph type="body" idx="4294967295"/>
          </p:nvPr>
        </p:nvSpPr>
        <p:spPr/>
        <p:txBody>
          <a:bodyPr/>
          <a:lstStyle/>
          <a:p>
            <a:pPr marL="457200" indent="-457200" eaLnBrk="1" hangingPunct="1">
              <a:lnSpc>
                <a:spcPct val="80000"/>
              </a:lnSpc>
              <a:buClr>
                <a:srgbClr val="FF0000"/>
              </a:buClr>
              <a:buFontTx/>
              <a:buNone/>
            </a:pPr>
            <a:endParaRPr lang="fr-FR" sz="2200" smtClean="0"/>
          </a:p>
        </p:txBody>
      </p:sp>
      <p:graphicFrame>
        <p:nvGraphicFramePr>
          <p:cNvPr id="4" name="Tableau 3"/>
          <p:cNvGraphicFramePr>
            <a:graphicFrameLocks noGrp="1"/>
          </p:cNvGraphicFramePr>
          <p:nvPr/>
        </p:nvGraphicFramePr>
        <p:xfrm>
          <a:off x="428625" y="1500188"/>
          <a:ext cx="8215398" cy="4144023"/>
        </p:xfrm>
        <a:graphic>
          <a:graphicData uri="http://schemas.openxmlformats.org/drawingml/2006/table">
            <a:tbl>
              <a:tblPr firstRow="1" bandRow="1">
                <a:tableStyleId>{5C22544A-7EE6-4342-B048-85BDC9FD1C3A}</a:tableStyleId>
              </a:tblPr>
              <a:tblGrid>
                <a:gridCol w="2143111"/>
                <a:gridCol w="3000396"/>
                <a:gridCol w="3071891"/>
              </a:tblGrid>
              <a:tr h="920894">
                <a:tc>
                  <a:txBody>
                    <a:bodyPr/>
                    <a:lstStyle/>
                    <a:p>
                      <a:pPr algn="r">
                        <a:lnSpc>
                          <a:spcPct val="200000"/>
                        </a:lnSpc>
                        <a:spcAft>
                          <a:spcPts val="0"/>
                        </a:spcAft>
                      </a:pPr>
                      <a:r>
                        <a:rPr lang="en-US" sz="1400" b="1" dirty="0">
                          <a:solidFill>
                            <a:schemeClr val="tx1"/>
                          </a:solidFill>
                          <a:latin typeface="+mj-lt"/>
                          <a:ea typeface="SimSun"/>
                          <a:cs typeface="Times New Roman"/>
                        </a:rPr>
                        <a:t>Type of </a:t>
                      </a:r>
                      <a:r>
                        <a:rPr lang="en-US" sz="1400" b="1" dirty="0" smtClean="0">
                          <a:solidFill>
                            <a:schemeClr val="tx1"/>
                          </a:solidFill>
                          <a:latin typeface="+mj-lt"/>
                          <a:ea typeface="SimSun"/>
                          <a:cs typeface="Times New Roman"/>
                        </a:rPr>
                        <a:t>angels</a:t>
                      </a:r>
                      <a:endParaRPr lang="fr-FR" sz="1400" dirty="0">
                        <a:solidFill>
                          <a:schemeClr val="tx1"/>
                        </a:solidFill>
                        <a:latin typeface="+mj-lt"/>
                        <a:ea typeface="SimSun"/>
                        <a:cs typeface="Times New Roman"/>
                      </a:endParaRPr>
                    </a:p>
                    <a:p>
                      <a:pPr>
                        <a:lnSpc>
                          <a:spcPct val="200000"/>
                        </a:lnSpc>
                        <a:spcAft>
                          <a:spcPts val="0"/>
                        </a:spcAft>
                      </a:pPr>
                      <a:r>
                        <a:rPr lang="en-US" sz="1400" b="1" dirty="0">
                          <a:solidFill>
                            <a:schemeClr val="tx1"/>
                          </a:solidFill>
                          <a:latin typeface="+mj-lt"/>
                          <a:ea typeface="SimSun"/>
                          <a:cs typeface="Times New Roman"/>
                        </a:rPr>
                        <a:t>Characteristics</a:t>
                      </a:r>
                      <a:endParaRPr lang="fr-FR" sz="1400" dirty="0">
                        <a:solidFill>
                          <a:schemeClr val="tx1"/>
                        </a:solidFill>
                        <a:latin typeface="+mj-lt"/>
                        <a:ea typeface="SimSun"/>
                        <a:cs typeface="Times New Roman"/>
                      </a:endParaRPr>
                    </a:p>
                  </a:txBody>
                  <a:tcPr marL="68580" marR="68580" marT="0" marB="0"/>
                </a:tc>
                <a:tc>
                  <a:txBody>
                    <a:bodyPr/>
                    <a:lstStyle/>
                    <a:p>
                      <a:pPr algn="ctr">
                        <a:lnSpc>
                          <a:spcPct val="200000"/>
                        </a:lnSpc>
                        <a:spcAft>
                          <a:spcPts val="0"/>
                        </a:spcAft>
                      </a:pPr>
                      <a:r>
                        <a:rPr lang="en-US" sz="2000" b="1" dirty="0">
                          <a:solidFill>
                            <a:schemeClr val="tx1"/>
                          </a:solidFill>
                          <a:latin typeface="+mj-lt"/>
                          <a:ea typeface="SimSun"/>
                          <a:cs typeface="Times New Roman"/>
                        </a:rPr>
                        <a:t>Business angels</a:t>
                      </a:r>
                      <a:endParaRPr lang="fr-FR" sz="2000" dirty="0">
                        <a:solidFill>
                          <a:schemeClr val="tx1"/>
                        </a:solidFill>
                        <a:latin typeface="+mj-lt"/>
                        <a:ea typeface="SimSun"/>
                        <a:cs typeface="Times New Roman"/>
                      </a:endParaRPr>
                    </a:p>
                  </a:txBody>
                  <a:tcPr marL="68580" marR="68580" marT="0" marB="0"/>
                </a:tc>
                <a:tc>
                  <a:txBody>
                    <a:bodyPr/>
                    <a:lstStyle/>
                    <a:p>
                      <a:pPr algn="ctr">
                        <a:lnSpc>
                          <a:spcPct val="200000"/>
                        </a:lnSpc>
                        <a:spcAft>
                          <a:spcPts val="0"/>
                        </a:spcAft>
                      </a:pPr>
                      <a:r>
                        <a:rPr lang="en-US" sz="2000" b="1" dirty="0">
                          <a:solidFill>
                            <a:schemeClr val="tx1"/>
                          </a:solidFill>
                          <a:latin typeface="+mj-lt"/>
                          <a:ea typeface="SimSun"/>
                          <a:cs typeface="Times New Roman"/>
                        </a:rPr>
                        <a:t>Knowledge angels</a:t>
                      </a:r>
                      <a:endParaRPr lang="fr-FR" sz="2000" dirty="0">
                        <a:solidFill>
                          <a:schemeClr val="tx1"/>
                        </a:solidFill>
                        <a:latin typeface="+mj-lt"/>
                        <a:ea typeface="SimSun"/>
                        <a:cs typeface="Times New Roman"/>
                      </a:endParaRPr>
                    </a:p>
                  </a:txBody>
                  <a:tcPr marL="68580" marR="68580" marT="0" marB="0"/>
                </a:tc>
              </a:tr>
              <a:tr h="920894">
                <a:tc>
                  <a:txBody>
                    <a:bodyPr/>
                    <a:lstStyle/>
                    <a:p>
                      <a:pPr>
                        <a:lnSpc>
                          <a:spcPct val="200000"/>
                        </a:lnSpc>
                        <a:spcAft>
                          <a:spcPts val="0"/>
                        </a:spcAft>
                      </a:pPr>
                      <a:r>
                        <a:rPr lang="en-US" sz="1400" b="1" dirty="0">
                          <a:solidFill>
                            <a:schemeClr val="tx1"/>
                          </a:solidFill>
                          <a:latin typeface="+mj-lt"/>
                          <a:ea typeface="SimSun"/>
                          <a:cs typeface="Times New Roman"/>
                        </a:rPr>
                        <a:t>Core resources</a:t>
                      </a:r>
                      <a:endParaRPr lang="fr-FR" sz="1400" dirty="0">
                        <a:solidFill>
                          <a:schemeClr val="tx1"/>
                        </a:solidFill>
                        <a:latin typeface="+mj-lt"/>
                        <a:ea typeface="SimSun"/>
                        <a:cs typeface="Times New Roman"/>
                      </a:endParaRPr>
                    </a:p>
                  </a:txBody>
                  <a:tcPr marL="68580" marR="68580" marT="0" marB="0" anchor="ctr"/>
                </a:tc>
                <a:tc>
                  <a:txBody>
                    <a:bodyPr/>
                    <a:lstStyle/>
                    <a:p>
                      <a:pPr>
                        <a:lnSpc>
                          <a:spcPct val="200000"/>
                        </a:lnSpc>
                        <a:spcAft>
                          <a:spcPts val="0"/>
                        </a:spcAft>
                      </a:pPr>
                      <a:r>
                        <a:rPr lang="en-US" sz="1100" b="1" dirty="0">
                          <a:solidFill>
                            <a:schemeClr val="tx1">
                              <a:lumMod val="65000"/>
                              <a:lumOff val="35000"/>
                            </a:schemeClr>
                          </a:solidFill>
                          <a:latin typeface="+mj-lt"/>
                          <a:ea typeface="SimSun"/>
                          <a:cs typeface="Times New Roman"/>
                        </a:rPr>
                        <a:t>Money and business experience </a:t>
                      </a:r>
                      <a:endParaRPr lang="fr-FR" sz="1100" b="1" dirty="0">
                        <a:solidFill>
                          <a:schemeClr val="tx1">
                            <a:lumMod val="65000"/>
                            <a:lumOff val="35000"/>
                          </a:schemeClr>
                        </a:solidFill>
                        <a:latin typeface="+mj-lt"/>
                        <a:ea typeface="SimSun"/>
                        <a:cs typeface="Times New Roman"/>
                      </a:endParaRPr>
                    </a:p>
                    <a:p>
                      <a:pPr>
                        <a:lnSpc>
                          <a:spcPct val="200000"/>
                        </a:lnSpc>
                        <a:spcAft>
                          <a:spcPts val="0"/>
                        </a:spcAft>
                      </a:pPr>
                      <a:r>
                        <a:rPr lang="en-US" sz="1100" b="1" dirty="0">
                          <a:solidFill>
                            <a:schemeClr val="tx1">
                              <a:lumMod val="65000"/>
                              <a:lumOff val="35000"/>
                            </a:schemeClr>
                          </a:solidFill>
                          <a:latin typeface="+mj-lt"/>
                          <a:ea typeface="SimSun"/>
                          <a:cs typeface="Times New Roman"/>
                        </a:rPr>
                        <a:t>(and to a lesser extent ideas)</a:t>
                      </a:r>
                      <a:endParaRPr lang="fr-FR" sz="1100" b="1" dirty="0">
                        <a:solidFill>
                          <a:schemeClr val="tx1">
                            <a:lumMod val="65000"/>
                            <a:lumOff val="35000"/>
                          </a:schemeClr>
                        </a:solidFill>
                        <a:latin typeface="+mj-lt"/>
                        <a:ea typeface="SimSun"/>
                        <a:cs typeface="Times New Roman"/>
                      </a:endParaRPr>
                    </a:p>
                  </a:txBody>
                  <a:tcPr marL="68580" marR="68580" marT="0" marB="0"/>
                </a:tc>
                <a:tc>
                  <a:txBody>
                    <a:bodyPr/>
                    <a:lstStyle/>
                    <a:p>
                      <a:pPr>
                        <a:lnSpc>
                          <a:spcPct val="200000"/>
                        </a:lnSpc>
                        <a:spcAft>
                          <a:spcPts val="0"/>
                        </a:spcAft>
                      </a:pPr>
                      <a:r>
                        <a:rPr lang="en-US" sz="1100" b="1" dirty="0">
                          <a:solidFill>
                            <a:schemeClr val="tx1">
                              <a:lumMod val="65000"/>
                              <a:lumOff val="35000"/>
                            </a:schemeClr>
                          </a:solidFill>
                          <a:latin typeface="+mj-lt"/>
                          <a:ea typeface="SimSun"/>
                          <a:cs typeface="Times New Roman"/>
                        </a:rPr>
                        <a:t>Ideas and visions </a:t>
                      </a:r>
                      <a:endParaRPr lang="fr-FR" sz="1100" b="1" dirty="0">
                        <a:solidFill>
                          <a:schemeClr val="tx1">
                            <a:lumMod val="65000"/>
                            <a:lumOff val="35000"/>
                          </a:schemeClr>
                        </a:solidFill>
                        <a:latin typeface="+mj-lt"/>
                        <a:ea typeface="SimSun"/>
                        <a:cs typeface="Times New Roman"/>
                      </a:endParaRPr>
                    </a:p>
                    <a:p>
                      <a:pPr>
                        <a:lnSpc>
                          <a:spcPct val="200000"/>
                        </a:lnSpc>
                        <a:spcAft>
                          <a:spcPts val="0"/>
                        </a:spcAft>
                      </a:pPr>
                      <a:r>
                        <a:rPr lang="en-US" sz="1100" b="1" dirty="0">
                          <a:solidFill>
                            <a:schemeClr val="tx1">
                              <a:lumMod val="65000"/>
                              <a:lumOff val="35000"/>
                            </a:schemeClr>
                          </a:solidFill>
                          <a:latin typeface="+mj-lt"/>
                          <a:ea typeface="SimSun"/>
                          <a:cs typeface="Times New Roman"/>
                        </a:rPr>
                        <a:t>(and to a lesser extent business experience)</a:t>
                      </a:r>
                      <a:endParaRPr lang="fr-FR" sz="1100" b="1" dirty="0">
                        <a:solidFill>
                          <a:schemeClr val="tx1">
                            <a:lumMod val="65000"/>
                            <a:lumOff val="35000"/>
                          </a:schemeClr>
                        </a:solidFill>
                        <a:latin typeface="+mj-lt"/>
                        <a:ea typeface="SimSun"/>
                        <a:cs typeface="Times New Roman"/>
                      </a:endParaRPr>
                    </a:p>
                  </a:txBody>
                  <a:tcPr marL="68580" marR="68580" marT="0" marB="0"/>
                </a:tc>
              </a:tr>
              <a:tr h="1381341">
                <a:tc>
                  <a:txBody>
                    <a:bodyPr/>
                    <a:lstStyle/>
                    <a:p>
                      <a:pPr>
                        <a:lnSpc>
                          <a:spcPct val="200000"/>
                        </a:lnSpc>
                        <a:spcAft>
                          <a:spcPts val="0"/>
                        </a:spcAft>
                      </a:pPr>
                      <a:r>
                        <a:rPr lang="en-US" sz="1400" b="1" dirty="0">
                          <a:solidFill>
                            <a:schemeClr val="tx1"/>
                          </a:solidFill>
                          <a:latin typeface="+mj-lt"/>
                          <a:ea typeface="SimSun"/>
                          <a:cs typeface="Times New Roman"/>
                        </a:rPr>
                        <a:t>Strongest motivation for action</a:t>
                      </a:r>
                      <a:endParaRPr lang="fr-FR" sz="1400" dirty="0">
                        <a:solidFill>
                          <a:schemeClr val="tx1"/>
                        </a:solidFill>
                        <a:latin typeface="+mj-lt"/>
                        <a:ea typeface="SimSun"/>
                        <a:cs typeface="Times New Roman"/>
                      </a:endParaRPr>
                    </a:p>
                  </a:txBody>
                  <a:tcPr marL="68580" marR="68580" marT="0" marB="0" anchor="ctr"/>
                </a:tc>
                <a:tc>
                  <a:txBody>
                    <a:bodyPr/>
                    <a:lstStyle/>
                    <a:p>
                      <a:pPr>
                        <a:lnSpc>
                          <a:spcPct val="200000"/>
                        </a:lnSpc>
                        <a:spcAft>
                          <a:spcPts val="0"/>
                        </a:spcAft>
                      </a:pPr>
                      <a:r>
                        <a:rPr lang="en-US" sz="1100" b="1" dirty="0" smtClean="0">
                          <a:solidFill>
                            <a:schemeClr val="tx1">
                              <a:lumMod val="65000"/>
                              <a:lumOff val="35000"/>
                            </a:schemeClr>
                          </a:solidFill>
                          <a:latin typeface="+mj-lt"/>
                          <a:ea typeface="SimSun"/>
                          <a:cs typeface="Times New Roman"/>
                        </a:rPr>
                        <a:t>“Fun </a:t>
                      </a:r>
                      <a:r>
                        <a:rPr lang="en-US" sz="1100" b="1" dirty="0">
                          <a:solidFill>
                            <a:schemeClr val="tx1">
                              <a:lumMod val="65000"/>
                              <a:lumOff val="35000"/>
                            </a:schemeClr>
                          </a:solidFill>
                          <a:latin typeface="+mj-lt"/>
                          <a:ea typeface="SimSun"/>
                          <a:cs typeface="Times New Roman"/>
                        </a:rPr>
                        <a:t>factor” and financial interest</a:t>
                      </a:r>
                      <a:endParaRPr lang="fr-FR" sz="1100" b="1" dirty="0">
                        <a:solidFill>
                          <a:schemeClr val="tx1">
                            <a:lumMod val="65000"/>
                            <a:lumOff val="35000"/>
                          </a:schemeClr>
                        </a:solidFill>
                        <a:latin typeface="+mj-lt"/>
                        <a:ea typeface="SimSun"/>
                        <a:cs typeface="Times New Roman"/>
                      </a:endParaRPr>
                    </a:p>
                    <a:p>
                      <a:pPr>
                        <a:lnSpc>
                          <a:spcPct val="200000"/>
                        </a:lnSpc>
                        <a:spcAft>
                          <a:spcPts val="0"/>
                        </a:spcAft>
                      </a:pPr>
                      <a:r>
                        <a:rPr lang="en-US" sz="1100" b="1" dirty="0">
                          <a:solidFill>
                            <a:schemeClr val="tx1">
                              <a:lumMod val="65000"/>
                              <a:lumOff val="35000"/>
                            </a:schemeClr>
                          </a:solidFill>
                          <a:latin typeface="+mj-lt"/>
                          <a:ea typeface="SimSun"/>
                          <a:cs typeface="Times New Roman"/>
                        </a:rPr>
                        <a:t>(and a willingness to support younger entrepreneurs)</a:t>
                      </a:r>
                      <a:endParaRPr lang="fr-FR" sz="1100" b="1" dirty="0">
                        <a:solidFill>
                          <a:schemeClr val="tx1">
                            <a:lumMod val="65000"/>
                            <a:lumOff val="35000"/>
                          </a:schemeClr>
                        </a:solidFill>
                        <a:latin typeface="+mj-lt"/>
                        <a:ea typeface="SimSun"/>
                        <a:cs typeface="Times New Roman"/>
                      </a:endParaRPr>
                    </a:p>
                  </a:txBody>
                  <a:tcPr marL="68580" marR="68580" marT="0" marB="0"/>
                </a:tc>
                <a:tc>
                  <a:txBody>
                    <a:bodyPr/>
                    <a:lstStyle/>
                    <a:p>
                      <a:pPr>
                        <a:lnSpc>
                          <a:spcPct val="200000"/>
                        </a:lnSpc>
                        <a:spcAft>
                          <a:spcPts val="0"/>
                        </a:spcAft>
                      </a:pPr>
                      <a:r>
                        <a:rPr lang="en-US" sz="1100" b="1" dirty="0">
                          <a:solidFill>
                            <a:schemeClr val="tx1">
                              <a:lumMod val="65000"/>
                              <a:lumOff val="35000"/>
                            </a:schemeClr>
                          </a:solidFill>
                          <a:latin typeface="+mj-lt"/>
                          <a:ea typeface="SimSun"/>
                          <a:cs typeface="Times New Roman"/>
                        </a:rPr>
                        <a:t>Quest for freedom and self-realization (and a willingness to support co-workers)</a:t>
                      </a:r>
                      <a:endParaRPr lang="fr-FR" sz="1100" b="1" dirty="0">
                        <a:solidFill>
                          <a:schemeClr val="tx1">
                            <a:lumMod val="65000"/>
                            <a:lumOff val="35000"/>
                          </a:schemeClr>
                        </a:solidFill>
                        <a:latin typeface="+mj-lt"/>
                        <a:ea typeface="SimSun"/>
                        <a:cs typeface="Times New Roman"/>
                      </a:endParaRPr>
                    </a:p>
                  </a:txBody>
                  <a:tcPr marL="68580" marR="68580" marT="0" marB="0"/>
                </a:tc>
              </a:tr>
              <a:tr h="920894">
                <a:tc>
                  <a:txBody>
                    <a:bodyPr/>
                    <a:lstStyle/>
                    <a:p>
                      <a:pPr>
                        <a:lnSpc>
                          <a:spcPct val="200000"/>
                        </a:lnSpc>
                        <a:spcAft>
                          <a:spcPts val="0"/>
                        </a:spcAft>
                      </a:pPr>
                      <a:r>
                        <a:rPr lang="en-US" sz="1400" b="1" dirty="0">
                          <a:solidFill>
                            <a:schemeClr val="tx1"/>
                          </a:solidFill>
                          <a:latin typeface="+mj-lt"/>
                          <a:ea typeface="SimSun"/>
                          <a:cs typeface="Times New Roman"/>
                        </a:rPr>
                        <a:t>Main forms of knowledge support</a:t>
                      </a:r>
                      <a:endParaRPr lang="fr-FR" sz="1400" dirty="0">
                        <a:solidFill>
                          <a:schemeClr val="tx1"/>
                        </a:solidFill>
                        <a:latin typeface="+mj-lt"/>
                        <a:ea typeface="SimSun"/>
                        <a:cs typeface="Times New Roman"/>
                      </a:endParaRPr>
                    </a:p>
                  </a:txBody>
                  <a:tcPr marL="68580" marR="68580" marT="0" marB="0" anchor="ctr"/>
                </a:tc>
                <a:tc>
                  <a:txBody>
                    <a:bodyPr/>
                    <a:lstStyle/>
                    <a:p>
                      <a:pPr>
                        <a:lnSpc>
                          <a:spcPct val="200000"/>
                        </a:lnSpc>
                        <a:spcAft>
                          <a:spcPts val="0"/>
                        </a:spcAft>
                      </a:pPr>
                      <a:r>
                        <a:rPr lang="en-US" sz="1100" b="1" dirty="0">
                          <a:solidFill>
                            <a:schemeClr val="tx1">
                              <a:lumMod val="65000"/>
                              <a:lumOff val="35000"/>
                            </a:schemeClr>
                          </a:solidFill>
                          <a:latin typeface="+mj-lt"/>
                          <a:ea typeface="SimSun"/>
                          <a:cs typeface="Times New Roman"/>
                        </a:rPr>
                        <a:t>Supporting already existing knowledge creation processes and situations</a:t>
                      </a:r>
                      <a:endParaRPr lang="fr-FR" sz="1100" b="1" dirty="0">
                        <a:solidFill>
                          <a:schemeClr val="tx1">
                            <a:lumMod val="65000"/>
                            <a:lumOff val="35000"/>
                          </a:schemeClr>
                        </a:solidFill>
                        <a:latin typeface="+mj-lt"/>
                        <a:ea typeface="SimSun"/>
                        <a:cs typeface="Times New Roman"/>
                      </a:endParaRPr>
                    </a:p>
                  </a:txBody>
                  <a:tcPr marL="68580" marR="68580" marT="0" marB="0"/>
                </a:tc>
                <a:tc>
                  <a:txBody>
                    <a:bodyPr/>
                    <a:lstStyle/>
                    <a:p>
                      <a:pPr>
                        <a:lnSpc>
                          <a:spcPct val="200000"/>
                        </a:lnSpc>
                        <a:spcAft>
                          <a:spcPts val="0"/>
                        </a:spcAft>
                      </a:pPr>
                      <a:r>
                        <a:rPr lang="en-US" sz="1100" b="1" dirty="0">
                          <a:solidFill>
                            <a:schemeClr val="tx1">
                              <a:lumMod val="65000"/>
                              <a:lumOff val="35000"/>
                            </a:schemeClr>
                          </a:solidFill>
                          <a:latin typeface="+mj-lt"/>
                          <a:ea typeface="SimSun"/>
                          <a:cs typeface="Times New Roman"/>
                        </a:rPr>
                        <a:t>Initiating new knowledge creation processes and situations</a:t>
                      </a:r>
                      <a:endParaRPr lang="fr-FR" sz="1100" b="1" dirty="0">
                        <a:solidFill>
                          <a:schemeClr val="tx1">
                            <a:lumMod val="65000"/>
                            <a:lumOff val="35000"/>
                          </a:schemeClr>
                        </a:solidFill>
                        <a:latin typeface="+mj-lt"/>
                        <a:ea typeface="SimSun"/>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457200" y="2213992"/>
            <a:ext cx="8229600" cy="1143000"/>
          </a:xfrm>
        </p:spPr>
        <p:txBody>
          <a:bodyPr/>
          <a:lstStyle/>
          <a:p>
            <a:pPr eaLnBrk="1" hangingPunct="1"/>
            <a:r>
              <a:rPr lang="en-US" sz="3200" b="1" dirty="0" smtClean="0"/>
              <a:t/>
            </a:r>
            <a:br>
              <a:rPr lang="en-US" sz="3200" b="1" dirty="0" smtClean="0"/>
            </a:br>
            <a:r>
              <a:rPr lang="en-US" sz="3200" b="1" dirty="0" smtClean="0"/>
              <a:t> Part II : </a:t>
            </a:r>
            <a:br>
              <a:rPr lang="en-US" sz="3200" b="1" dirty="0" smtClean="0"/>
            </a:br>
            <a:r>
              <a:rPr lang="en-US" sz="3200" b="1" dirty="0" smtClean="0"/>
              <a:t/>
            </a:r>
            <a:br>
              <a:rPr lang="en-US" sz="3200" b="1" dirty="0" smtClean="0"/>
            </a:br>
            <a:r>
              <a:rPr lang="en-US" sz="3200" b="1" dirty="0" smtClean="0"/>
              <a:t>What are the implications of knowledge angels for new economic and social values?</a:t>
            </a:r>
            <a:br>
              <a:rPr lang="en-US" sz="3200" b="1" dirty="0" smtClean="0"/>
            </a:br>
            <a:r>
              <a:rPr lang="en-US" sz="3200" b="1" dirty="0" smtClean="0"/>
              <a:t/>
            </a:r>
            <a:br>
              <a:rPr lang="en-US" sz="3200" b="1" dirty="0" smtClean="0"/>
            </a:br>
            <a:r>
              <a:rPr lang="en-US" sz="3200" b="1" dirty="0" smtClean="0"/>
              <a:t/>
            </a:r>
            <a:br>
              <a:rPr lang="en-US" sz="3200" b="1" dirty="0" smtClean="0"/>
            </a:br>
            <a:endParaRPr lang="de-DE" sz="3200" b="1"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p:txBody>
          <a:bodyPr/>
          <a:lstStyle/>
          <a:p>
            <a:pPr eaLnBrk="1" hangingPunct="1"/>
            <a:r>
              <a:rPr lang="en-US" sz="3200" b="1" dirty="0" smtClean="0"/>
              <a:t>A better understanding of the interrelations between knowledge, creativity and innovation ?</a:t>
            </a:r>
            <a:endParaRPr lang="de-DE" sz="3200" b="1" dirty="0" smtClean="0"/>
          </a:p>
        </p:txBody>
      </p:sp>
      <p:sp>
        <p:nvSpPr>
          <p:cNvPr id="4099" name="Rectangle 3"/>
          <p:cNvSpPr>
            <a:spLocks noGrp="1" noChangeArrowheads="1"/>
          </p:cNvSpPr>
          <p:nvPr>
            <p:ph type="body" idx="4294967295"/>
          </p:nvPr>
        </p:nvSpPr>
        <p:spPr/>
        <p:txBody>
          <a:bodyPr/>
          <a:lstStyle/>
          <a:p>
            <a:pPr marL="457200" indent="-457200" algn="just" eaLnBrk="1" hangingPunct="1">
              <a:lnSpc>
                <a:spcPct val="80000"/>
              </a:lnSpc>
              <a:buClr>
                <a:srgbClr val="FF0000"/>
              </a:buClr>
              <a:buFont typeface="Wingdings" pitchFamily="2" charset="2"/>
              <a:buChar char="§"/>
            </a:pPr>
            <a:r>
              <a:rPr lang="en-US" sz="2000" dirty="0" smtClean="0"/>
              <a:t>What is creativity?</a:t>
            </a:r>
          </a:p>
          <a:p>
            <a:pPr marL="857250" lvl="1" indent="-457200" algn="just" eaLnBrk="1" hangingPunct="1">
              <a:lnSpc>
                <a:spcPct val="80000"/>
              </a:lnSpc>
              <a:buClr>
                <a:srgbClr val="FF0000"/>
              </a:buClr>
              <a:buFont typeface="Wingdings" pitchFamily="2" charset="2"/>
              <a:buChar char="§"/>
            </a:pPr>
            <a:r>
              <a:rPr lang="en-US" sz="1800" dirty="0" smtClean="0"/>
              <a:t>Sternberg and </a:t>
            </a:r>
            <a:r>
              <a:rPr lang="en-US" sz="1800" dirty="0" err="1" smtClean="0"/>
              <a:t>Lubart</a:t>
            </a:r>
            <a:r>
              <a:rPr lang="en-US" sz="1800" dirty="0" smtClean="0"/>
              <a:t> (1999) : "</a:t>
            </a:r>
            <a:r>
              <a:rPr lang="en-US" sz="1800" i="1" dirty="0" smtClean="0"/>
              <a:t>Creativity is the ability to produce work that is both novel (i.e. original, unexpected) and appropriate (i.e. useful, adaptive concerning task constraints)</a:t>
            </a:r>
            <a:r>
              <a:rPr lang="en-US" sz="1800" dirty="0" smtClean="0"/>
              <a:t>"</a:t>
            </a:r>
          </a:p>
          <a:p>
            <a:pPr marL="857250" lvl="1" indent="-457200" algn="just" eaLnBrk="1" hangingPunct="1">
              <a:lnSpc>
                <a:spcPct val="80000"/>
              </a:lnSpc>
              <a:buClr>
                <a:srgbClr val="FF0000"/>
              </a:buClr>
              <a:buFont typeface="Wingdings" pitchFamily="2" charset="2"/>
              <a:buChar char="§"/>
            </a:pPr>
            <a:r>
              <a:rPr lang="en-US" sz="1800" dirty="0" smtClean="0"/>
              <a:t>Creativity is different from knowledge and innovation but converging issues : knowledge MAY feed creativity and creativity MAY lead to innovation</a:t>
            </a:r>
          </a:p>
          <a:p>
            <a:pPr marL="857250" lvl="1" indent="-457200" algn="just" eaLnBrk="1" hangingPunct="1">
              <a:lnSpc>
                <a:spcPct val="80000"/>
              </a:lnSpc>
              <a:buClr>
                <a:srgbClr val="FF0000"/>
              </a:buClr>
              <a:buFont typeface="Wingdings" pitchFamily="2" charset="2"/>
              <a:buChar char="§"/>
            </a:pPr>
            <a:r>
              <a:rPr lang="en-US" sz="1800" dirty="0" smtClean="0"/>
              <a:t>Creativity makes a difference in the way knowledge is generated, organized and flowing (within the firm and between the firm and its partners)</a:t>
            </a:r>
          </a:p>
          <a:p>
            <a:pPr marL="857250" lvl="1" indent="-457200" algn="just" eaLnBrk="1" hangingPunct="1">
              <a:lnSpc>
                <a:spcPct val="80000"/>
              </a:lnSpc>
              <a:buClr>
                <a:srgbClr val="FF0000"/>
              </a:buClr>
              <a:buFont typeface="Wingdings" pitchFamily="2" charset="2"/>
              <a:buChar char="§"/>
            </a:pPr>
            <a:endParaRPr lang="en-US" sz="2000" dirty="0" smtClean="0"/>
          </a:p>
          <a:p>
            <a:pPr marL="457200" lvl="1" indent="-457200" algn="just" eaLnBrk="1" hangingPunct="1">
              <a:lnSpc>
                <a:spcPct val="80000"/>
              </a:lnSpc>
              <a:buClr>
                <a:srgbClr val="FF0000"/>
              </a:buClr>
              <a:buFont typeface="Wingdings" pitchFamily="2" charset="2"/>
              <a:buChar char="§"/>
            </a:pPr>
            <a:r>
              <a:rPr lang="en-US" sz="2000" dirty="0" smtClean="0"/>
              <a:t>The issue of “problem solving” : can everyone think out of the box? </a:t>
            </a:r>
            <a:r>
              <a:rPr lang="en-US" sz="2000" b="1" dirty="0" smtClean="0"/>
              <a:t>Competencies = skills X values !</a:t>
            </a:r>
          </a:p>
          <a:p>
            <a:pPr marL="457200" lvl="1" indent="-457200" algn="just" eaLnBrk="1" hangingPunct="1">
              <a:lnSpc>
                <a:spcPct val="80000"/>
              </a:lnSpc>
              <a:buClr>
                <a:srgbClr val="FF0000"/>
              </a:buClr>
              <a:buFont typeface="Wingdings" pitchFamily="2" charset="2"/>
              <a:buChar char="§"/>
            </a:pPr>
            <a:endParaRPr lang="en-US" sz="2000" dirty="0" smtClean="0"/>
          </a:p>
          <a:p>
            <a:pPr marL="457200" indent="-457200" algn="just" eaLnBrk="1" hangingPunct="1">
              <a:lnSpc>
                <a:spcPct val="80000"/>
              </a:lnSpc>
              <a:buClr>
                <a:srgbClr val="FF0000"/>
              </a:buClr>
              <a:buFont typeface="Wingdings" pitchFamily="2" charset="2"/>
              <a:buChar char="§"/>
            </a:pPr>
            <a:r>
              <a:rPr lang="en-US" sz="2000" dirty="0" err="1" smtClean="0"/>
              <a:t>Paradoxe</a:t>
            </a:r>
            <a:r>
              <a:rPr lang="en-US" sz="2000" dirty="0" smtClean="0"/>
              <a:t> of knowledge angels : individuals (but not individualists) working in a group AND belonging at the same time to different communities </a:t>
            </a:r>
          </a:p>
          <a:p>
            <a:pPr marL="457200" indent="-457200" algn="just" eaLnBrk="1" hangingPunct="1">
              <a:lnSpc>
                <a:spcPct val="80000"/>
              </a:lnSpc>
              <a:buClr>
                <a:srgbClr val="FF0000"/>
              </a:buClr>
              <a:buFont typeface="Wingdings" pitchFamily="2" charset="2"/>
              <a:buChar char="§"/>
            </a:pPr>
            <a:endParaRPr lang="fr-FR" sz="1800" dirty="0" smtClean="0"/>
          </a:p>
          <a:p>
            <a:pPr marL="457200" indent="-457200" algn="just" eaLnBrk="1" hangingPunct="1">
              <a:lnSpc>
                <a:spcPct val="80000"/>
              </a:lnSpc>
              <a:buClr>
                <a:srgbClr val="FF0000"/>
              </a:buClr>
              <a:buFont typeface="Wingdings" pitchFamily="2" charset="2"/>
              <a:buChar char="§"/>
            </a:pPr>
            <a:endParaRPr lang="en-US" sz="2000" dirty="0" smtClean="0"/>
          </a:p>
          <a:p>
            <a:pPr marL="457200" indent="-457200" algn="just" eaLnBrk="1" hangingPunct="1">
              <a:lnSpc>
                <a:spcPct val="80000"/>
              </a:lnSpc>
              <a:buClr>
                <a:srgbClr val="FF0000"/>
              </a:buClr>
              <a:buFontTx/>
              <a:buNone/>
            </a:pPr>
            <a:endParaRPr lang="fr-FR" sz="2000" dirty="0" smtClean="0"/>
          </a:p>
          <a:p>
            <a:pPr marL="457200" indent="-457200" eaLnBrk="1" hangingPunct="1">
              <a:lnSpc>
                <a:spcPct val="80000"/>
              </a:lnSpc>
              <a:buClr>
                <a:srgbClr val="FF0000"/>
              </a:buClr>
              <a:buFont typeface="Wingdings" pitchFamily="2" charset="2"/>
              <a:buChar char="§"/>
            </a:pPr>
            <a:endParaRPr lang="fr-FR" sz="22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p:txBody>
          <a:bodyPr/>
          <a:lstStyle/>
          <a:p>
            <a:pPr eaLnBrk="1" hangingPunct="1"/>
            <a:r>
              <a:rPr lang="en-US" sz="3200" b="1" dirty="0" smtClean="0"/>
              <a:t>Why do knowledge angels emerge </a:t>
            </a:r>
            <a:br>
              <a:rPr lang="en-US" sz="3200" b="1" dirty="0" smtClean="0"/>
            </a:br>
            <a:r>
              <a:rPr lang="en-US" sz="3200" b="1" dirty="0" smtClean="0"/>
              <a:t>“at the borders”?</a:t>
            </a:r>
            <a:endParaRPr lang="de-DE" sz="3200" b="1" dirty="0" smtClean="0"/>
          </a:p>
        </p:txBody>
      </p:sp>
      <p:sp>
        <p:nvSpPr>
          <p:cNvPr id="4099" name="Rectangle 3"/>
          <p:cNvSpPr>
            <a:spLocks noGrp="1" noChangeArrowheads="1"/>
          </p:cNvSpPr>
          <p:nvPr>
            <p:ph type="body" idx="4294967295"/>
          </p:nvPr>
        </p:nvSpPr>
        <p:spPr/>
        <p:txBody>
          <a:bodyPr/>
          <a:lstStyle/>
          <a:p>
            <a:pPr marL="457200" indent="-457200" algn="just" eaLnBrk="1" hangingPunct="1">
              <a:lnSpc>
                <a:spcPct val="80000"/>
              </a:lnSpc>
              <a:buClr>
                <a:srgbClr val="FF0000"/>
              </a:buClr>
              <a:buFontTx/>
              <a:buNone/>
            </a:pPr>
            <a:endParaRPr lang="en-US" sz="2000" dirty="0" smtClean="0"/>
          </a:p>
          <a:p>
            <a:pPr marL="457200" indent="-457200" algn="just" eaLnBrk="1" hangingPunct="1">
              <a:lnSpc>
                <a:spcPct val="80000"/>
              </a:lnSpc>
              <a:buClr>
                <a:srgbClr val="FF0000"/>
              </a:buClr>
              <a:buFont typeface="Wingdings" pitchFamily="2" charset="2"/>
              <a:buChar char="§"/>
            </a:pPr>
            <a:r>
              <a:rPr lang="en-US" sz="2000" dirty="0" smtClean="0"/>
              <a:t>They practice import-export of knowledge between (sometimes very different) entities.</a:t>
            </a:r>
          </a:p>
          <a:p>
            <a:pPr marL="457200" indent="-457200" algn="just" eaLnBrk="1" hangingPunct="1">
              <a:lnSpc>
                <a:spcPct val="80000"/>
              </a:lnSpc>
              <a:buClr>
                <a:srgbClr val="FF0000"/>
              </a:buClr>
              <a:buFont typeface="Wingdings" pitchFamily="2" charset="2"/>
              <a:buChar char="§"/>
            </a:pPr>
            <a:endParaRPr lang="en-US" sz="2000" dirty="0" smtClean="0"/>
          </a:p>
          <a:p>
            <a:pPr marL="457200" indent="-457200" algn="just" eaLnBrk="1" hangingPunct="1">
              <a:lnSpc>
                <a:spcPct val="80000"/>
              </a:lnSpc>
              <a:buClr>
                <a:srgbClr val="FF0000"/>
              </a:buClr>
              <a:buFont typeface="Wingdings" pitchFamily="2" charset="2"/>
              <a:buChar char="§"/>
            </a:pPr>
            <a:r>
              <a:rPr lang="en-US" sz="2000" dirty="0" smtClean="0"/>
              <a:t>They play a role of “translator” between </a:t>
            </a:r>
          </a:p>
          <a:p>
            <a:pPr marL="857250" lvl="1" indent="-457200" algn="just" eaLnBrk="1" hangingPunct="1">
              <a:lnSpc>
                <a:spcPct val="80000"/>
              </a:lnSpc>
              <a:buClr>
                <a:srgbClr val="FF0000"/>
              </a:buClr>
              <a:buFont typeface="Wingdings" pitchFamily="2" charset="2"/>
              <a:buChar char="§"/>
            </a:pPr>
            <a:r>
              <a:rPr lang="en-US" sz="1800" dirty="0" smtClean="0"/>
              <a:t>different languages;</a:t>
            </a:r>
          </a:p>
          <a:p>
            <a:pPr marL="857250" lvl="1" indent="-457200" algn="just" eaLnBrk="1" hangingPunct="1">
              <a:lnSpc>
                <a:spcPct val="80000"/>
              </a:lnSpc>
              <a:buClr>
                <a:srgbClr val="FF0000"/>
              </a:buClr>
              <a:buFont typeface="Wingdings" pitchFamily="2" charset="2"/>
              <a:buChar char="§"/>
            </a:pPr>
            <a:r>
              <a:rPr lang="en-US" sz="1800" dirty="0" smtClean="0"/>
              <a:t>different entities; </a:t>
            </a:r>
          </a:p>
          <a:p>
            <a:pPr marL="857250" lvl="1" indent="-457200" algn="just" eaLnBrk="1" hangingPunct="1">
              <a:lnSpc>
                <a:spcPct val="80000"/>
              </a:lnSpc>
              <a:buClr>
                <a:srgbClr val="FF0000"/>
              </a:buClr>
              <a:buFont typeface="Wingdings" pitchFamily="2" charset="2"/>
              <a:buChar char="§"/>
            </a:pPr>
            <a:r>
              <a:rPr lang="en-US" sz="1800" dirty="0" smtClean="0"/>
              <a:t>and even between different people in the same company for instance.</a:t>
            </a:r>
          </a:p>
          <a:p>
            <a:pPr marL="857250" lvl="1" indent="-457200" algn="just" eaLnBrk="1" hangingPunct="1">
              <a:lnSpc>
                <a:spcPct val="80000"/>
              </a:lnSpc>
              <a:buClr>
                <a:srgbClr val="FF0000"/>
              </a:buClr>
              <a:buNone/>
            </a:pPr>
            <a:endParaRPr lang="en-US" sz="1800" dirty="0" smtClean="0"/>
          </a:p>
          <a:p>
            <a:pPr marL="457200" indent="-457200" algn="just" eaLnBrk="1" hangingPunct="1">
              <a:lnSpc>
                <a:spcPct val="80000"/>
              </a:lnSpc>
              <a:buClr>
                <a:srgbClr val="FF0000"/>
              </a:buClr>
              <a:buFont typeface="Wingdings" pitchFamily="2" charset="2"/>
              <a:buChar char="§"/>
            </a:pPr>
            <a:r>
              <a:rPr lang="en-US" sz="2000" dirty="0" smtClean="0"/>
              <a:t>They may practice some form of (kind and useful) “contraband”</a:t>
            </a:r>
          </a:p>
          <a:p>
            <a:pPr marL="457200" indent="-457200" algn="just" eaLnBrk="1" hangingPunct="1">
              <a:lnSpc>
                <a:spcPct val="80000"/>
              </a:lnSpc>
              <a:buClr>
                <a:srgbClr val="FF0000"/>
              </a:buClr>
              <a:buFontTx/>
              <a:buNone/>
            </a:pPr>
            <a:endParaRPr lang="fr-FR" sz="2000" dirty="0" smtClean="0"/>
          </a:p>
          <a:p>
            <a:pPr marL="457200" indent="-457200" eaLnBrk="1" hangingPunct="1">
              <a:lnSpc>
                <a:spcPct val="80000"/>
              </a:lnSpc>
              <a:buClr>
                <a:srgbClr val="FF0000"/>
              </a:buClr>
              <a:buFont typeface="Wingdings" pitchFamily="2" charset="2"/>
              <a:buChar char="§"/>
            </a:pPr>
            <a:endParaRPr lang="fr-FR" sz="22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p:txBody>
          <a:bodyPr/>
          <a:lstStyle/>
          <a:p>
            <a:pPr eaLnBrk="1" hangingPunct="1"/>
            <a:r>
              <a:rPr lang="en-US" sz="3200" b="1" dirty="0" smtClean="0"/>
              <a:t>How to detect knowledge angels and try to foster their emergence</a:t>
            </a:r>
            <a:endParaRPr lang="de-DE" sz="3200" b="1" dirty="0" smtClean="0"/>
          </a:p>
        </p:txBody>
      </p:sp>
      <p:sp>
        <p:nvSpPr>
          <p:cNvPr id="4099" name="Rectangle 3"/>
          <p:cNvSpPr>
            <a:spLocks noGrp="1" noChangeArrowheads="1"/>
          </p:cNvSpPr>
          <p:nvPr>
            <p:ph type="body" idx="4294967295"/>
          </p:nvPr>
        </p:nvSpPr>
        <p:spPr/>
        <p:txBody>
          <a:bodyPr/>
          <a:lstStyle/>
          <a:p>
            <a:pPr marL="457200" indent="-457200" algn="just" eaLnBrk="1" hangingPunct="1">
              <a:lnSpc>
                <a:spcPct val="80000"/>
              </a:lnSpc>
              <a:buClr>
                <a:srgbClr val="FF0000"/>
              </a:buClr>
              <a:buFont typeface="Wingdings" pitchFamily="2" charset="2"/>
              <a:buChar char="§"/>
            </a:pPr>
            <a:endParaRPr lang="en-US" sz="2000" dirty="0" smtClean="0"/>
          </a:p>
          <a:p>
            <a:pPr marL="457200" indent="-457200" algn="just" eaLnBrk="1" hangingPunct="1">
              <a:lnSpc>
                <a:spcPct val="80000"/>
              </a:lnSpc>
              <a:buClr>
                <a:srgbClr val="FF0000"/>
              </a:buClr>
              <a:buFont typeface="Wingdings" pitchFamily="2" charset="2"/>
              <a:buChar char="§"/>
            </a:pPr>
            <a:r>
              <a:rPr lang="en-US" sz="2000" dirty="0" smtClean="0"/>
              <a:t>How can knowledge angels be detected?</a:t>
            </a:r>
          </a:p>
          <a:p>
            <a:pPr marL="857250" lvl="1" indent="-457200" algn="just" eaLnBrk="1" hangingPunct="1">
              <a:lnSpc>
                <a:spcPct val="80000"/>
              </a:lnSpc>
              <a:buClr>
                <a:srgbClr val="FF0000"/>
              </a:buClr>
              <a:buFont typeface="Wingdings" pitchFamily="2" charset="2"/>
              <a:buChar char="§"/>
            </a:pPr>
            <a:r>
              <a:rPr lang="en-US" sz="1800" dirty="0" smtClean="0"/>
              <a:t>They are searching for freedom, try to escape hierarchies, tend to be empathic…</a:t>
            </a:r>
          </a:p>
          <a:p>
            <a:pPr marL="457200" indent="-457200" algn="just" eaLnBrk="1" hangingPunct="1">
              <a:lnSpc>
                <a:spcPct val="80000"/>
              </a:lnSpc>
              <a:buClr>
                <a:srgbClr val="FF0000"/>
              </a:buClr>
              <a:buNone/>
            </a:pPr>
            <a:endParaRPr lang="en-US" sz="2000" dirty="0" smtClean="0"/>
          </a:p>
          <a:p>
            <a:pPr marL="457200" indent="-457200" algn="just" eaLnBrk="1" hangingPunct="1">
              <a:lnSpc>
                <a:spcPct val="80000"/>
              </a:lnSpc>
              <a:buClr>
                <a:srgbClr val="FF0000"/>
              </a:buClr>
              <a:buNone/>
            </a:pPr>
            <a:endParaRPr lang="en-US" sz="2000" dirty="0" smtClean="0"/>
          </a:p>
          <a:p>
            <a:pPr marL="457200" indent="-457200" algn="just" eaLnBrk="1" hangingPunct="1">
              <a:lnSpc>
                <a:spcPct val="80000"/>
              </a:lnSpc>
              <a:buClr>
                <a:srgbClr val="FF0000"/>
              </a:buClr>
              <a:buFont typeface="Wingdings" pitchFamily="2" charset="2"/>
              <a:buChar char="§"/>
            </a:pPr>
            <a:r>
              <a:rPr lang="en-US" sz="2000" dirty="0" smtClean="0"/>
              <a:t>How can knowledge angels’ motivations be understood?</a:t>
            </a:r>
          </a:p>
          <a:p>
            <a:pPr marL="857250" lvl="1" indent="-457200" algn="just" eaLnBrk="1" hangingPunct="1">
              <a:lnSpc>
                <a:spcPct val="80000"/>
              </a:lnSpc>
              <a:buClr>
                <a:srgbClr val="FF0000"/>
              </a:buClr>
              <a:buFont typeface="Wingdings" pitchFamily="2" charset="2"/>
              <a:buChar char="§"/>
            </a:pPr>
            <a:r>
              <a:rPr lang="en-US" sz="1800" dirty="0" smtClean="0"/>
              <a:t>They are wanting to escape boredom, to practice </a:t>
            </a:r>
            <a:r>
              <a:rPr lang="en-US" sz="1800" dirty="0" err="1" smtClean="0"/>
              <a:t>autotelic</a:t>
            </a:r>
            <a:r>
              <a:rPr lang="en-US" sz="1800" dirty="0" smtClean="0"/>
              <a:t> learning, to get in a situation of “flow”  …  </a:t>
            </a:r>
          </a:p>
          <a:p>
            <a:pPr marL="457200" indent="-457200" algn="just" eaLnBrk="1" hangingPunct="1">
              <a:lnSpc>
                <a:spcPct val="80000"/>
              </a:lnSpc>
              <a:buClr>
                <a:srgbClr val="FF0000"/>
              </a:buClr>
              <a:buNone/>
            </a:pPr>
            <a:endParaRPr lang="en-US" sz="2000" dirty="0" smtClean="0"/>
          </a:p>
          <a:p>
            <a:pPr marL="457200" indent="-457200" algn="just" eaLnBrk="1" hangingPunct="1">
              <a:lnSpc>
                <a:spcPct val="80000"/>
              </a:lnSpc>
              <a:buClr>
                <a:srgbClr val="FF0000"/>
              </a:buClr>
              <a:buNone/>
            </a:pPr>
            <a:endParaRPr lang="en-US" sz="2000" dirty="0" smtClean="0"/>
          </a:p>
          <a:p>
            <a:pPr marL="457200" indent="-457200" algn="just" eaLnBrk="1" hangingPunct="1">
              <a:lnSpc>
                <a:spcPct val="80000"/>
              </a:lnSpc>
              <a:buClr>
                <a:srgbClr val="FF0000"/>
              </a:buClr>
              <a:buFont typeface="Wingdings" pitchFamily="2" charset="2"/>
              <a:buChar char="§"/>
            </a:pPr>
            <a:r>
              <a:rPr lang="en-US" sz="2000" dirty="0" smtClean="0"/>
              <a:t>How can knowledge angels be supported? </a:t>
            </a:r>
          </a:p>
          <a:p>
            <a:pPr marL="857250" lvl="1" indent="-457200" algn="just" eaLnBrk="1" hangingPunct="1">
              <a:lnSpc>
                <a:spcPct val="80000"/>
              </a:lnSpc>
              <a:buClr>
                <a:srgbClr val="FF0000"/>
              </a:buClr>
              <a:buFont typeface="Wingdings" pitchFamily="2" charset="2"/>
              <a:buChar char="§"/>
            </a:pPr>
            <a:r>
              <a:rPr lang="en-US" sz="1800" dirty="0" smtClean="0"/>
              <a:t>In offering them positions that did not really exist before (they create their “own jobs“) and … in keeping in mind : </a:t>
            </a:r>
          </a:p>
          <a:p>
            <a:pPr marL="857250" lvl="1" indent="-457200" algn="just" eaLnBrk="1" hangingPunct="1">
              <a:lnSpc>
                <a:spcPct val="80000"/>
              </a:lnSpc>
              <a:buClr>
                <a:srgbClr val="FF0000"/>
              </a:buClr>
              <a:buNone/>
            </a:pPr>
            <a:r>
              <a:rPr lang="en-US" sz="1800" dirty="0" smtClean="0"/>
              <a:t>	</a:t>
            </a:r>
            <a:r>
              <a:rPr lang="en-US" sz="1800" b="1" dirty="0" smtClean="0"/>
              <a:t>competencies = skills X values ! </a:t>
            </a:r>
          </a:p>
          <a:p>
            <a:pPr marL="457200" indent="-457200" algn="just" eaLnBrk="1" hangingPunct="1">
              <a:lnSpc>
                <a:spcPct val="80000"/>
              </a:lnSpc>
              <a:buClr>
                <a:srgbClr val="FF0000"/>
              </a:buClr>
              <a:buFontTx/>
              <a:buNone/>
            </a:pPr>
            <a:endParaRPr lang="fr-FR" sz="20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p:txBody>
          <a:bodyPr/>
          <a:lstStyle/>
          <a:p>
            <a:pPr eaLnBrk="1" hangingPunct="1"/>
            <a:r>
              <a:rPr lang="en-US" sz="3200" b="1" dirty="0" smtClean="0"/>
              <a:t/>
            </a:r>
            <a:br>
              <a:rPr lang="en-US" sz="3200" b="1" dirty="0" smtClean="0"/>
            </a:br>
            <a:r>
              <a:rPr lang="en-US" sz="3200" b="1" dirty="0" smtClean="0"/>
              <a:t>Research avenues for potential </a:t>
            </a:r>
            <a:br>
              <a:rPr lang="en-US" sz="3200" b="1" dirty="0" smtClean="0"/>
            </a:br>
            <a:r>
              <a:rPr lang="en-US" sz="3200" b="1" dirty="0" smtClean="0"/>
              <a:t>co-operations </a:t>
            </a:r>
            <a:br>
              <a:rPr lang="en-US" sz="3200" b="1" dirty="0" smtClean="0"/>
            </a:br>
            <a:endParaRPr lang="de-DE" sz="3200" b="1" dirty="0" smtClean="0"/>
          </a:p>
        </p:txBody>
      </p:sp>
      <p:sp>
        <p:nvSpPr>
          <p:cNvPr id="3075" name="Rectangle 3"/>
          <p:cNvSpPr>
            <a:spLocks noGrp="1" noChangeArrowheads="1"/>
          </p:cNvSpPr>
          <p:nvPr>
            <p:ph type="body" idx="4294967295"/>
          </p:nvPr>
        </p:nvSpPr>
        <p:spPr/>
        <p:txBody>
          <a:bodyPr/>
          <a:lstStyle/>
          <a:p>
            <a:pPr marL="457200" indent="-457200" eaLnBrk="1" hangingPunct="1">
              <a:lnSpc>
                <a:spcPct val="80000"/>
              </a:lnSpc>
              <a:buClr>
                <a:srgbClr val="FF0000"/>
              </a:buClr>
              <a:buFont typeface="Wingdings" pitchFamily="2" charset="2"/>
              <a:buChar char="§"/>
            </a:pPr>
            <a:r>
              <a:rPr lang="en-US" sz="2800" i="1" dirty="0" smtClean="0"/>
              <a:t>Performing case studies in Japan … ?</a:t>
            </a:r>
          </a:p>
          <a:p>
            <a:pPr marL="457200" indent="-457200" eaLnBrk="1" hangingPunct="1">
              <a:lnSpc>
                <a:spcPct val="80000"/>
              </a:lnSpc>
              <a:buClr>
                <a:srgbClr val="FF0000"/>
              </a:buClr>
              <a:buFont typeface="Wingdings" pitchFamily="2" charset="2"/>
              <a:buChar char="§"/>
            </a:pPr>
            <a:endParaRPr lang="en-US" sz="2800" i="1" dirty="0" smtClean="0"/>
          </a:p>
          <a:p>
            <a:pPr marL="457200" indent="-457200" eaLnBrk="1" hangingPunct="1">
              <a:lnSpc>
                <a:spcPct val="80000"/>
              </a:lnSpc>
              <a:buClr>
                <a:srgbClr val="FF0000"/>
              </a:buClr>
              <a:buFont typeface="Wingdings" pitchFamily="2" charset="2"/>
              <a:buChar char="§"/>
            </a:pPr>
            <a:r>
              <a:rPr lang="en-US" sz="2800" i="1" dirty="0" smtClean="0"/>
              <a:t>Broadening the spectrum of investigation to large corporations, to public administrations, to NGOs … ?</a:t>
            </a:r>
          </a:p>
          <a:p>
            <a:pPr marL="457200" indent="-457200" eaLnBrk="1" hangingPunct="1">
              <a:lnSpc>
                <a:spcPct val="80000"/>
              </a:lnSpc>
              <a:buClr>
                <a:srgbClr val="FF0000"/>
              </a:buClr>
              <a:buNone/>
            </a:pPr>
            <a:endParaRPr lang="en-US" sz="2800" i="1" dirty="0" smtClean="0"/>
          </a:p>
          <a:p>
            <a:pPr marL="457200" indent="-457200" eaLnBrk="1" hangingPunct="1">
              <a:lnSpc>
                <a:spcPct val="80000"/>
              </a:lnSpc>
              <a:buClr>
                <a:srgbClr val="FF0000"/>
              </a:buClr>
              <a:buFont typeface="Wingdings" pitchFamily="2" charset="2"/>
              <a:buChar char="§"/>
            </a:pPr>
            <a:r>
              <a:rPr lang="en-US" sz="2800" i="1" dirty="0" smtClean="0"/>
              <a:t>Exploring further the influence of and impacts on cultural factors, human resources and social values … ?</a:t>
            </a:r>
          </a:p>
          <a:p>
            <a:pPr marL="457200" indent="-457200" algn="just" eaLnBrk="1" hangingPunct="1">
              <a:lnSpc>
                <a:spcPct val="80000"/>
              </a:lnSpc>
              <a:buClr>
                <a:srgbClr val="FF0000"/>
              </a:buClr>
              <a:buNone/>
            </a:pPr>
            <a:endParaRPr lang="en-US" sz="20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cstate="print"/>
          <a:srcRect/>
          <a:stretch>
            <a:fillRect/>
          </a:stretch>
        </p:blipFill>
        <p:spPr bwMode="auto">
          <a:xfrm>
            <a:off x="0" y="-227567"/>
            <a:ext cx="9144000" cy="7314138"/>
          </a:xfrm>
          <a:prstGeom prst="rect">
            <a:avLst/>
          </a:prstGeom>
          <a:noFill/>
          <a:ln w="9525">
            <a:noFill/>
            <a:miter lim="800000"/>
            <a:headEnd/>
            <a:tailEnd/>
          </a:ln>
        </p:spPr>
      </p:pic>
      <p:sp>
        <p:nvSpPr>
          <p:cNvPr id="24577" name="Rectangle 1"/>
          <p:cNvSpPr>
            <a:spLocks noChangeArrowheads="1"/>
          </p:cNvSpPr>
          <p:nvPr/>
        </p:nvSpPr>
        <p:spPr bwMode="auto">
          <a:xfrm>
            <a:off x="0" y="1556792"/>
            <a:ext cx="3005951" cy="76944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de-DE" sz="4400" b="0" i="0" u="none" strike="noStrike" cap="none" normalizeH="0" baseline="0" smtClean="0">
                <a:ln>
                  <a:noFill/>
                </a:ln>
                <a:solidFill>
                  <a:schemeClr val="tx1"/>
                </a:solidFill>
                <a:effectLst/>
                <a:latin typeface="Arial Unicode MS" pitchFamily="34" charset="-128"/>
              </a:rPr>
              <a:t>ありがとう</a:t>
            </a:r>
            <a:endParaRPr kumimoji="0" lang="ja-JP" altLang="de-DE" sz="4400" b="0" i="0" u="none" strike="noStrike" cap="none" normalizeH="0" baseline="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p:txBody>
          <a:bodyPr/>
          <a:lstStyle/>
          <a:p>
            <a:pPr eaLnBrk="1" hangingPunct="1"/>
            <a:r>
              <a:rPr lang="en-US" sz="3200" b="1" dirty="0" smtClean="0"/>
              <a:t/>
            </a:r>
            <a:br>
              <a:rPr lang="en-US" sz="3200" b="1" dirty="0" smtClean="0"/>
            </a:br>
            <a:r>
              <a:rPr lang="en-US" sz="3200" b="1" dirty="0" smtClean="0"/>
              <a:t>Structure of the presentation</a:t>
            </a:r>
            <a:br>
              <a:rPr lang="en-US" sz="3200" b="1" dirty="0" smtClean="0"/>
            </a:br>
            <a:endParaRPr lang="de-DE" sz="3200" b="1" dirty="0" smtClean="0"/>
          </a:p>
        </p:txBody>
      </p:sp>
      <p:sp>
        <p:nvSpPr>
          <p:cNvPr id="3075" name="Rectangle 3"/>
          <p:cNvSpPr>
            <a:spLocks noGrp="1" noChangeArrowheads="1"/>
          </p:cNvSpPr>
          <p:nvPr>
            <p:ph type="body" idx="4294967295"/>
          </p:nvPr>
        </p:nvSpPr>
        <p:spPr/>
        <p:txBody>
          <a:bodyPr/>
          <a:lstStyle/>
          <a:p>
            <a:pPr marL="457200" indent="-457200" eaLnBrk="1" hangingPunct="1">
              <a:lnSpc>
                <a:spcPct val="80000"/>
              </a:lnSpc>
              <a:buClr>
                <a:srgbClr val="FF0000"/>
              </a:buClr>
              <a:buFont typeface="Wingdings" pitchFamily="2" charset="2"/>
              <a:buChar char="§"/>
            </a:pPr>
            <a:endParaRPr lang="de-DE" sz="2400" b="1" dirty="0" smtClean="0"/>
          </a:p>
          <a:p>
            <a:pPr marL="457200" indent="-457200" eaLnBrk="1" hangingPunct="1">
              <a:lnSpc>
                <a:spcPct val="80000"/>
              </a:lnSpc>
              <a:buClr>
                <a:srgbClr val="FF0000"/>
              </a:buClr>
              <a:buNone/>
            </a:pPr>
            <a:endParaRPr lang="de-DE" sz="2400" b="1" dirty="0" smtClean="0"/>
          </a:p>
          <a:p>
            <a:pPr marL="457200" indent="-457200" eaLnBrk="1" hangingPunct="1">
              <a:lnSpc>
                <a:spcPct val="80000"/>
              </a:lnSpc>
              <a:buClr>
                <a:srgbClr val="FF0000"/>
              </a:buClr>
              <a:buFont typeface="Wingdings" pitchFamily="2" charset="2"/>
              <a:buChar char="§"/>
            </a:pPr>
            <a:r>
              <a:rPr lang="de-DE" sz="2400" b="1" dirty="0" smtClean="0"/>
              <a:t>Part I : </a:t>
            </a:r>
            <a:r>
              <a:rPr lang="en-US" sz="2400" b="1" dirty="0" smtClean="0"/>
              <a:t>What are knowledge angels?</a:t>
            </a:r>
            <a:endParaRPr lang="en-GB" sz="2400" b="1" dirty="0" smtClean="0"/>
          </a:p>
          <a:p>
            <a:pPr marL="457200" indent="-457200" eaLnBrk="1" hangingPunct="1">
              <a:lnSpc>
                <a:spcPct val="80000"/>
              </a:lnSpc>
              <a:buClr>
                <a:srgbClr val="FF0000"/>
              </a:buClr>
              <a:buFont typeface="Wingdings" pitchFamily="2" charset="2"/>
              <a:buChar char="§"/>
            </a:pPr>
            <a:endParaRPr lang="fr-FR" sz="2400" b="1" dirty="0" smtClean="0"/>
          </a:p>
          <a:p>
            <a:pPr marL="457200" indent="-457200" eaLnBrk="1" hangingPunct="1">
              <a:lnSpc>
                <a:spcPct val="80000"/>
              </a:lnSpc>
              <a:buClr>
                <a:srgbClr val="FF0000"/>
              </a:buClr>
              <a:buFont typeface="Wingdings" pitchFamily="2" charset="2"/>
              <a:buChar char="§"/>
            </a:pPr>
            <a:r>
              <a:rPr lang="en-US" sz="2400" b="1" dirty="0" smtClean="0"/>
              <a:t>Part II : What are the implications of knowledge angels for new economic and social values?</a:t>
            </a:r>
          </a:p>
          <a:p>
            <a:pPr marL="457200" indent="-457200" eaLnBrk="1" hangingPunct="1">
              <a:lnSpc>
                <a:spcPct val="80000"/>
              </a:lnSpc>
              <a:buClr>
                <a:srgbClr val="FF0000"/>
              </a:buClr>
              <a:buFont typeface="Wingdings" pitchFamily="2" charset="2"/>
              <a:buChar char="§"/>
            </a:pPr>
            <a:endParaRPr lang="en-US" sz="2400" b="1" dirty="0" smtClean="0"/>
          </a:p>
          <a:p>
            <a:pPr marL="457200" indent="-457200" eaLnBrk="1" hangingPunct="1">
              <a:lnSpc>
                <a:spcPct val="80000"/>
              </a:lnSpc>
              <a:buClr>
                <a:srgbClr val="FF0000"/>
              </a:buClr>
              <a:buFont typeface="Wingdings" pitchFamily="2" charset="2"/>
              <a:buChar char="§"/>
            </a:pPr>
            <a:r>
              <a:rPr lang="en-US" sz="2400" b="1" dirty="0" smtClean="0"/>
              <a:t>Conclusion : Research avenues for potential co-operations ?</a:t>
            </a:r>
          </a:p>
          <a:p>
            <a:pPr marL="457200" indent="-457200" algn="just" eaLnBrk="1" hangingPunct="1">
              <a:lnSpc>
                <a:spcPct val="80000"/>
              </a:lnSpc>
              <a:buClr>
                <a:srgbClr val="FF0000"/>
              </a:buClr>
              <a:buFont typeface="Wingdings" pitchFamily="2" charset="2"/>
              <a:buChar char="§"/>
            </a:pPr>
            <a:endParaRPr lang="en-US" sz="2000" dirty="0" smtClean="0"/>
          </a:p>
          <a:p>
            <a:pPr marL="457200" indent="-457200" algn="just" eaLnBrk="1" hangingPunct="1">
              <a:lnSpc>
                <a:spcPct val="80000"/>
              </a:lnSpc>
              <a:buClr>
                <a:srgbClr val="FF0000"/>
              </a:buClr>
              <a:buNone/>
            </a:pPr>
            <a:endParaRPr lang="en-US" sz="20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457200" y="2213992"/>
            <a:ext cx="8229600" cy="1143000"/>
          </a:xfrm>
        </p:spPr>
        <p:txBody>
          <a:bodyPr/>
          <a:lstStyle/>
          <a:p>
            <a:pPr eaLnBrk="1" hangingPunct="1"/>
            <a:r>
              <a:rPr lang="en-US" sz="3200" b="1" dirty="0" smtClean="0"/>
              <a:t/>
            </a:r>
            <a:br>
              <a:rPr lang="en-US" sz="3200" b="1" dirty="0" smtClean="0"/>
            </a:br>
            <a:r>
              <a:rPr lang="en-US" sz="3200" b="1" dirty="0" smtClean="0"/>
              <a:t>Part I :</a:t>
            </a:r>
            <a:br>
              <a:rPr lang="en-US" sz="3200" b="1" dirty="0" smtClean="0"/>
            </a:br>
            <a:r>
              <a:rPr lang="en-US" sz="3200" b="1" dirty="0" smtClean="0"/>
              <a:t/>
            </a:r>
            <a:br>
              <a:rPr lang="en-US" sz="3200" b="1" dirty="0" smtClean="0"/>
            </a:br>
            <a:r>
              <a:rPr lang="en-US" sz="3200" b="1" dirty="0" smtClean="0"/>
              <a:t>What are knowledge angels?</a:t>
            </a:r>
            <a:br>
              <a:rPr lang="en-US" sz="3200" b="1" dirty="0" smtClean="0"/>
            </a:br>
            <a:r>
              <a:rPr lang="en-US" sz="3200" b="1" dirty="0" smtClean="0"/>
              <a:t/>
            </a:r>
            <a:br>
              <a:rPr lang="en-US" sz="3200" b="1" dirty="0" smtClean="0"/>
            </a:br>
            <a:r>
              <a:rPr lang="en-US" sz="3200" b="1" dirty="0" smtClean="0"/>
              <a:t/>
            </a:r>
            <a:br>
              <a:rPr lang="en-US" sz="3200" b="1" dirty="0" smtClean="0"/>
            </a:br>
            <a:endParaRPr lang="de-DE" sz="3200" b="1"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p:txBody>
          <a:bodyPr/>
          <a:lstStyle/>
          <a:p>
            <a:pPr eaLnBrk="1" hangingPunct="1"/>
            <a:r>
              <a:rPr lang="en-US" sz="3200" b="1" dirty="0" smtClean="0"/>
              <a:t/>
            </a:r>
            <a:br>
              <a:rPr lang="en-US" sz="3200" b="1" dirty="0" smtClean="0"/>
            </a:br>
            <a:r>
              <a:rPr lang="en-US" sz="3200" b="1" dirty="0" smtClean="0"/>
              <a:t>Key research questions and core hypotheses </a:t>
            </a:r>
            <a:br>
              <a:rPr lang="en-US" sz="3200" b="1" dirty="0" smtClean="0"/>
            </a:br>
            <a:endParaRPr lang="de-DE" sz="3200" b="1" dirty="0" smtClean="0"/>
          </a:p>
        </p:txBody>
      </p:sp>
      <p:sp>
        <p:nvSpPr>
          <p:cNvPr id="3075" name="Rectangle 3"/>
          <p:cNvSpPr>
            <a:spLocks noGrp="1" noChangeArrowheads="1"/>
          </p:cNvSpPr>
          <p:nvPr>
            <p:ph type="body" idx="4294967295"/>
          </p:nvPr>
        </p:nvSpPr>
        <p:spPr/>
        <p:txBody>
          <a:bodyPr/>
          <a:lstStyle/>
          <a:p>
            <a:pPr marL="457200" indent="-457200" algn="just" eaLnBrk="1" hangingPunct="1">
              <a:lnSpc>
                <a:spcPct val="80000"/>
              </a:lnSpc>
              <a:buClr>
                <a:srgbClr val="FF0000"/>
              </a:buClr>
              <a:buFont typeface="Wingdings" pitchFamily="2" charset="2"/>
              <a:buChar char="§"/>
            </a:pPr>
            <a:r>
              <a:rPr lang="fr-FR" sz="2000" smtClean="0"/>
              <a:t>Starting point of the reflection : innovation in KIBS (</a:t>
            </a:r>
            <a:r>
              <a:rPr lang="en-US" sz="2000" smtClean="0"/>
              <a:t>Knowledge-Intensive Business Services). </a:t>
            </a:r>
            <a:r>
              <a:rPr lang="en-GB" sz="2000" smtClean="0"/>
              <a:t>Basic assumption: the fundamental factor leading to competitive advantage in (higher) services is creativity: new ideas support innovation implementation through various networking/interfacing actions. </a:t>
            </a:r>
          </a:p>
          <a:p>
            <a:pPr marL="457200" indent="-457200" algn="just" eaLnBrk="1" hangingPunct="1">
              <a:lnSpc>
                <a:spcPct val="80000"/>
              </a:lnSpc>
              <a:buClr>
                <a:srgbClr val="FF0000"/>
              </a:buClr>
              <a:buFont typeface="Wingdings" pitchFamily="2" charset="2"/>
              <a:buChar char="§"/>
            </a:pPr>
            <a:endParaRPr lang="fr-FR" sz="2000" smtClean="0"/>
          </a:p>
          <a:p>
            <a:pPr marL="457200" indent="-457200" algn="just" eaLnBrk="1" hangingPunct="1">
              <a:lnSpc>
                <a:spcPct val="80000"/>
              </a:lnSpc>
              <a:buClr>
                <a:srgbClr val="FF0000"/>
              </a:buClr>
              <a:buFont typeface="Wingdings" pitchFamily="2" charset="2"/>
              <a:buChar char="§"/>
            </a:pPr>
            <a:r>
              <a:rPr lang="en-US" sz="2000" smtClean="0"/>
              <a:t>If knowledge is the core asset for KIBS' activities, their competitive position on the markets and the base for their development, how does this core asset emerge and how is it being generated? More precisely: what is exactly “happening” within KIBS? </a:t>
            </a:r>
          </a:p>
          <a:p>
            <a:pPr marL="457200" indent="-457200" algn="just" eaLnBrk="1" hangingPunct="1">
              <a:lnSpc>
                <a:spcPct val="80000"/>
              </a:lnSpc>
              <a:buClr>
                <a:srgbClr val="FF0000"/>
              </a:buClr>
              <a:buFont typeface="Wingdings" pitchFamily="2" charset="2"/>
              <a:buChar char="§"/>
            </a:pPr>
            <a:endParaRPr lang="en-US" sz="2000" smtClean="0"/>
          </a:p>
          <a:p>
            <a:pPr marL="457200" indent="-457200" algn="just" eaLnBrk="1" hangingPunct="1">
              <a:lnSpc>
                <a:spcPct val="80000"/>
              </a:lnSpc>
              <a:buClr>
                <a:srgbClr val="FF0000"/>
              </a:buClr>
              <a:buFont typeface="Wingdings" pitchFamily="2" charset="2"/>
              <a:buChar char="§"/>
            </a:pPr>
            <a:r>
              <a:rPr lang="en-US" sz="2000" smtClean="0"/>
              <a:t>Core hypothesis : there are specific persons within KIBS who assume a significant role in innovation-related issues. Consequently, the analysis focuses on </a:t>
            </a:r>
            <a:r>
              <a:rPr lang="en-US" sz="2000" b="1" smtClean="0"/>
              <a:t>creative individuals </a:t>
            </a:r>
            <a:r>
              <a:rPr lang="en-US" sz="2000" smtClean="0"/>
              <a:t>in KIBS, i.e. those persons suspected of playing a pertinent role with respect to the innovativeness of their company. </a:t>
            </a:r>
          </a:p>
          <a:p>
            <a:pPr marL="457200" indent="-457200" algn="just" eaLnBrk="1" hangingPunct="1">
              <a:lnSpc>
                <a:spcPct val="80000"/>
              </a:lnSpc>
              <a:buClr>
                <a:srgbClr val="FF0000"/>
              </a:buClr>
              <a:buFont typeface="Wingdings" pitchFamily="2" charset="2"/>
              <a:buChar char="§"/>
            </a:pPr>
            <a:endParaRPr lang="en-US" sz="20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285750" y="274638"/>
            <a:ext cx="8401050" cy="1143000"/>
          </a:xfrm>
        </p:spPr>
        <p:txBody>
          <a:bodyPr/>
          <a:lstStyle/>
          <a:p>
            <a:pPr eaLnBrk="1" hangingPunct="1"/>
            <a:r>
              <a:rPr lang="de-DE" sz="3200" b="1" dirty="0" smtClean="0"/>
              <a:t>Research design </a:t>
            </a:r>
            <a:r>
              <a:rPr lang="de-DE" sz="3200" b="1" dirty="0" err="1" smtClean="0"/>
              <a:t>and</a:t>
            </a:r>
            <a:r>
              <a:rPr lang="de-DE" sz="3200" b="1" dirty="0" smtClean="0"/>
              <a:t> </a:t>
            </a:r>
            <a:r>
              <a:rPr lang="de-DE" sz="3200" b="1" dirty="0" err="1" smtClean="0"/>
              <a:t>methodology</a:t>
            </a:r>
            <a:endParaRPr lang="de-DE" sz="3200" b="1" dirty="0" smtClean="0"/>
          </a:p>
        </p:txBody>
      </p:sp>
      <p:sp>
        <p:nvSpPr>
          <p:cNvPr id="5123" name="Rectangle 3"/>
          <p:cNvSpPr>
            <a:spLocks noGrp="1" noChangeArrowheads="1"/>
          </p:cNvSpPr>
          <p:nvPr>
            <p:ph type="body" idx="4294967295"/>
          </p:nvPr>
        </p:nvSpPr>
        <p:spPr/>
        <p:txBody>
          <a:bodyPr/>
          <a:lstStyle/>
          <a:p>
            <a:pPr marL="457200" indent="-457200" algn="just" eaLnBrk="1" hangingPunct="1">
              <a:lnSpc>
                <a:spcPct val="80000"/>
              </a:lnSpc>
              <a:buClr>
                <a:srgbClr val="FF0000"/>
              </a:buClr>
              <a:buFont typeface="Wingdings" pitchFamily="2" charset="2"/>
              <a:buChar char="§"/>
            </a:pPr>
            <a:r>
              <a:rPr lang="en-US" sz="2200" dirty="0" smtClean="0"/>
              <a:t>Until then, studies in this field analyzed the characteristics of innovating KIBS and the consequences of these innovations, but so far only superficial knowledge was gained about what is really happening </a:t>
            </a:r>
            <a:r>
              <a:rPr lang="en-US" sz="2200" i="1" dirty="0" smtClean="0"/>
              <a:t>within</a:t>
            </a:r>
            <a:r>
              <a:rPr lang="en-US" sz="2200" dirty="0" smtClean="0"/>
              <a:t> KIBS. </a:t>
            </a:r>
          </a:p>
          <a:p>
            <a:pPr marL="457200" indent="-457200" algn="just" eaLnBrk="1" hangingPunct="1">
              <a:lnSpc>
                <a:spcPct val="80000"/>
              </a:lnSpc>
              <a:buClr>
                <a:srgbClr val="FF0000"/>
              </a:buClr>
              <a:buFont typeface="Wingdings" pitchFamily="2" charset="2"/>
              <a:buChar char="§"/>
            </a:pPr>
            <a:endParaRPr lang="en-US" sz="2200" dirty="0" smtClean="0"/>
          </a:p>
          <a:p>
            <a:pPr marL="457200" indent="-457200" algn="just" eaLnBrk="1" hangingPunct="1">
              <a:lnSpc>
                <a:spcPct val="80000"/>
              </a:lnSpc>
              <a:buClr>
                <a:srgbClr val="FF0000"/>
              </a:buClr>
              <a:buFont typeface="Wingdings" pitchFamily="2" charset="2"/>
              <a:buChar char="§"/>
            </a:pPr>
            <a:r>
              <a:rPr lang="en-GB" sz="2200" dirty="0" smtClean="0"/>
              <a:t>Unit of analysis: single individuals who might reveal themselves as knowledge-angels in their entrepreneurial environment (KIBS).</a:t>
            </a:r>
          </a:p>
          <a:p>
            <a:pPr marL="457200" indent="-457200" algn="just" eaLnBrk="1" hangingPunct="1">
              <a:lnSpc>
                <a:spcPct val="80000"/>
              </a:lnSpc>
              <a:buClr>
                <a:srgbClr val="FF0000"/>
              </a:buClr>
              <a:buFont typeface="Wingdings" pitchFamily="2" charset="2"/>
              <a:buChar char="§"/>
            </a:pPr>
            <a:endParaRPr lang="en-GB" sz="2200" dirty="0" smtClean="0"/>
          </a:p>
          <a:p>
            <a:pPr marL="457200" indent="-457200" algn="just" eaLnBrk="1" hangingPunct="1">
              <a:lnSpc>
                <a:spcPct val="80000"/>
              </a:lnSpc>
              <a:buClr>
                <a:srgbClr val="FF0000"/>
              </a:buClr>
              <a:buFont typeface="Wingdings" pitchFamily="2" charset="2"/>
              <a:buChar char="§"/>
            </a:pPr>
            <a:r>
              <a:rPr lang="en-GB" sz="2200" dirty="0" smtClean="0"/>
              <a:t>New </a:t>
            </a:r>
            <a:r>
              <a:rPr lang="en-GB" sz="2200" b="1" dirty="0" smtClean="0"/>
              <a:t>explorative</a:t>
            </a:r>
            <a:r>
              <a:rPr lang="en-GB" sz="2200" dirty="0" smtClean="0"/>
              <a:t> qualitative research design based 50 personal in-depth interviews between 2008 and 2010, in 5 countries (chronological order : Germany, France, China, Canada and Spain).</a:t>
            </a:r>
          </a:p>
          <a:p>
            <a:pPr marL="457200" indent="-457200" algn="just" eaLnBrk="1" hangingPunct="1">
              <a:lnSpc>
                <a:spcPct val="80000"/>
              </a:lnSpc>
              <a:buClr>
                <a:srgbClr val="FF0000"/>
              </a:buClr>
              <a:buNone/>
            </a:pPr>
            <a:endParaRPr lang="en-GB" sz="2200" dirty="0" smtClean="0"/>
          </a:p>
          <a:p>
            <a:pPr marL="457200" indent="-457200" algn="just" eaLnBrk="1" hangingPunct="1">
              <a:lnSpc>
                <a:spcPct val="80000"/>
              </a:lnSpc>
              <a:buClr>
                <a:srgbClr val="FF0000"/>
              </a:buClr>
              <a:buFont typeface="Wingdings" pitchFamily="2" charset="2"/>
              <a:buChar char="§"/>
            </a:pPr>
            <a:endParaRPr lang="fr-FR" sz="2200" dirty="0" smtClean="0"/>
          </a:p>
          <a:p>
            <a:pPr marL="457200" indent="-457200" algn="just" eaLnBrk="1" hangingPunct="1">
              <a:lnSpc>
                <a:spcPct val="80000"/>
              </a:lnSpc>
              <a:buClr>
                <a:srgbClr val="FF0000"/>
              </a:buClr>
              <a:buFontTx/>
              <a:buNone/>
            </a:pPr>
            <a:endParaRPr lang="fr-FR" sz="22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feld 4"/>
          <p:cNvSpPr txBox="1">
            <a:spLocks noChangeArrowheads="1"/>
          </p:cNvSpPr>
          <p:nvPr/>
        </p:nvSpPr>
        <p:spPr bwMode="auto">
          <a:xfrm>
            <a:off x="1714500" y="3500438"/>
            <a:ext cx="5572125" cy="1143000"/>
          </a:xfrm>
          <a:prstGeom prst="rect">
            <a:avLst/>
          </a:prstGeom>
          <a:noFill/>
          <a:ln w="9525">
            <a:noFill/>
            <a:miter lim="800000"/>
            <a:headEnd/>
            <a:tailEnd/>
          </a:ln>
        </p:spPr>
        <p:txBody>
          <a:bodyPr/>
          <a:lstStyle/>
          <a:p>
            <a:endParaRPr lang="fr-FR"/>
          </a:p>
        </p:txBody>
      </p:sp>
      <p:sp>
        <p:nvSpPr>
          <p:cNvPr id="6147" name="Titre 4"/>
          <p:cNvSpPr>
            <a:spLocks noGrp="1"/>
          </p:cNvSpPr>
          <p:nvPr>
            <p:ph type="ctrTitle"/>
          </p:nvPr>
        </p:nvSpPr>
        <p:spPr/>
        <p:txBody>
          <a:bodyPr/>
          <a:lstStyle/>
          <a:p>
            <a:endParaRPr lang="fr-FR" smtClean="0"/>
          </a:p>
        </p:txBody>
      </p:sp>
      <p:sp>
        <p:nvSpPr>
          <p:cNvPr id="6148" name="Sous-titre 5"/>
          <p:cNvSpPr>
            <a:spLocks noGrp="1"/>
          </p:cNvSpPr>
          <p:nvPr>
            <p:ph type="subTitle" idx="1"/>
          </p:nvPr>
        </p:nvSpPr>
        <p:spPr/>
        <p:txBody>
          <a:bodyPr/>
          <a:lstStyle/>
          <a:p>
            <a:endParaRPr lang="fr-FR" smtClean="0"/>
          </a:p>
        </p:txBody>
      </p:sp>
      <p:graphicFrame>
        <p:nvGraphicFramePr>
          <p:cNvPr id="7" name="Inhaltsplatzhalter 4"/>
          <p:cNvGraphicFramePr>
            <a:graphicFrameLocks noGrp="1"/>
          </p:cNvGraphicFramePr>
          <p:nvPr>
            <p:ph idx="1"/>
          </p:nvPr>
        </p:nvGraphicFramePr>
        <p:xfrm>
          <a:off x="642910" y="1161794"/>
          <a:ext cx="7858179" cy="46434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angle 2"/>
          <p:cNvSpPr txBox="1">
            <a:spLocks noChangeArrowheads="1"/>
          </p:cNvSpPr>
          <p:nvPr/>
        </p:nvSpPr>
        <p:spPr bwMode="auto">
          <a:xfrm>
            <a:off x="285750" y="-27384"/>
            <a:ext cx="8401050" cy="1143000"/>
          </a:xfrm>
          <a:prstGeom prst="rect">
            <a:avLst/>
          </a:prstGeom>
          <a:noFill/>
          <a:ln w="9525">
            <a:noFill/>
            <a:miter lim="800000"/>
            <a:headEnd/>
            <a:tailEnd/>
          </a:ln>
        </p:spPr>
        <p:txBody>
          <a:bodyPr anchor="ctr"/>
          <a:lstStyle/>
          <a:p>
            <a:pPr algn="ctr">
              <a:defRPr/>
            </a:pPr>
            <a:r>
              <a:rPr lang="de-DE" sz="3200" b="1" kern="0" dirty="0" smtClean="0">
                <a:solidFill>
                  <a:schemeClr val="tx2"/>
                </a:solidFill>
                <a:latin typeface="+mj-lt"/>
                <a:ea typeface="+mj-ea"/>
                <a:cs typeface="+mj-cs"/>
              </a:rPr>
              <a:t>Qualitative </a:t>
            </a:r>
            <a:r>
              <a:rPr lang="de-DE" sz="3200" b="1" kern="0" dirty="0" err="1" smtClean="0">
                <a:solidFill>
                  <a:schemeClr val="tx2"/>
                </a:solidFill>
                <a:latin typeface="+mj-lt"/>
                <a:ea typeface="+mj-ea"/>
                <a:cs typeface="+mj-cs"/>
              </a:rPr>
              <a:t>data</a:t>
            </a:r>
            <a:r>
              <a:rPr lang="de-DE" sz="3200" b="1" kern="0" dirty="0" smtClean="0">
                <a:solidFill>
                  <a:schemeClr val="tx2"/>
                </a:solidFill>
                <a:latin typeface="+mj-lt"/>
                <a:ea typeface="+mj-ea"/>
                <a:cs typeface="+mj-cs"/>
              </a:rPr>
              <a:t> </a:t>
            </a:r>
            <a:r>
              <a:rPr lang="de-DE" sz="3200" b="1" kern="0" dirty="0" err="1" smtClean="0">
                <a:solidFill>
                  <a:schemeClr val="tx2"/>
                </a:solidFill>
                <a:latin typeface="+mj-lt"/>
                <a:ea typeface="+mj-ea"/>
                <a:cs typeface="+mj-cs"/>
              </a:rPr>
              <a:t>collection</a:t>
            </a:r>
            <a:r>
              <a:rPr lang="de-DE" sz="3200" b="1" kern="0" dirty="0" smtClean="0">
                <a:solidFill>
                  <a:schemeClr val="tx2"/>
                </a:solidFill>
                <a:latin typeface="+mj-lt"/>
                <a:ea typeface="+mj-ea"/>
                <a:cs typeface="+mj-cs"/>
              </a:rPr>
              <a:t> </a:t>
            </a:r>
            <a:r>
              <a:rPr lang="de-DE" sz="3200" b="1" kern="0" dirty="0" err="1" smtClean="0">
                <a:solidFill>
                  <a:schemeClr val="tx2"/>
                </a:solidFill>
                <a:latin typeface="+mj-lt"/>
                <a:ea typeface="+mj-ea"/>
                <a:cs typeface="+mj-cs"/>
              </a:rPr>
              <a:t>covering</a:t>
            </a:r>
            <a:r>
              <a:rPr lang="de-DE" sz="3200" b="1" kern="0" dirty="0" smtClean="0">
                <a:solidFill>
                  <a:schemeClr val="tx2"/>
                </a:solidFill>
                <a:latin typeface="+mj-lt"/>
                <a:ea typeface="+mj-ea"/>
                <a:cs typeface="+mj-cs"/>
              </a:rPr>
              <a:t> </a:t>
            </a:r>
            <a:r>
              <a:rPr lang="de-DE" sz="3200" b="1" kern="0" dirty="0" err="1" smtClean="0">
                <a:solidFill>
                  <a:schemeClr val="tx2"/>
                </a:solidFill>
                <a:latin typeface="+mj-lt"/>
                <a:ea typeface="+mj-ea"/>
                <a:cs typeface="+mj-cs"/>
              </a:rPr>
              <a:t>five</a:t>
            </a:r>
            <a:r>
              <a:rPr lang="de-DE" sz="3200" b="1" kern="0" dirty="0" smtClean="0">
                <a:solidFill>
                  <a:schemeClr val="tx2"/>
                </a:solidFill>
                <a:latin typeface="+mj-lt"/>
                <a:ea typeface="+mj-ea"/>
                <a:cs typeface="+mj-cs"/>
              </a:rPr>
              <a:t> </a:t>
            </a:r>
            <a:r>
              <a:rPr lang="de-DE" sz="3200" b="1" kern="0" dirty="0" err="1" smtClean="0">
                <a:solidFill>
                  <a:schemeClr val="tx2"/>
                </a:solidFill>
                <a:latin typeface="+mj-lt"/>
                <a:ea typeface="+mj-ea"/>
                <a:cs typeface="+mj-cs"/>
              </a:rPr>
              <a:t>key</a:t>
            </a:r>
            <a:r>
              <a:rPr lang="de-DE" sz="3200" b="1" kern="0" dirty="0" smtClean="0">
                <a:solidFill>
                  <a:schemeClr val="tx2"/>
                </a:solidFill>
                <a:latin typeface="+mj-lt"/>
                <a:ea typeface="+mj-ea"/>
                <a:cs typeface="+mj-cs"/>
              </a:rPr>
              <a:t> </a:t>
            </a:r>
            <a:r>
              <a:rPr lang="de-DE" sz="3200" b="1" kern="0" dirty="0" err="1" smtClean="0">
                <a:solidFill>
                  <a:schemeClr val="tx2"/>
                </a:solidFill>
                <a:latin typeface="+mj-lt"/>
                <a:ea typeface="+mj-ea"/>
                <a:cs typeface="+mj-cs"/>
              </a:rPr>
              <a:t>dimensions</a:t>
            </a:r>
            <a:endParaRPr lang="de-DE" sz="3200" b="1" kern="0" dirty="0">
              <a:solidFill>
                <a:schemeClr val="tx2"/>
              </a:solidFill>
              <a:latin typeface="+mj-lt"/>
              <a:ea typeface="+mj-ea"/>
              <a:cs typeface="+mj-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p:txBody>
          <a:bodyPr/>
          <a:lstStyle/>
          <a:p>
            <a:pPr eaLnBrk="1" hangingPunct="1"/>
            <a:r>
              <a:rPr lang="fr-FR" sz="3200" b="1" dirty="0" smtClean="0"/>
              <a:t>Main </a:t>
            </a:r>
            <a:r>
              <a:rPr lang="fr-FR" sz="3200" b="1" dirty="0" err="1" smtClean="0"/>
              <a:t>results</a:t>
            </a:r>
            <a:r>
              <a:rPr lang="fr-FR" sz="3200" b="1" dirty="0" smtClean="0"/>
              <a:t> (1/3)</a:t>
            </a:r>
            <a:endParaRPr lang="de-DE" sz="3200" b="1" dirty="0" smtClean="0"/>
          </a:p>
        </p:txBody>
      </p:sp>
      <p:sp>
        <p:nvSpPr>
          <p:cNvPr id="4099" name="Rectangle 3"/>
          <p:cNvSpPr>
            <a:spLocks noGrp="1" noChangeArrowheads="1"/>
          </p:cNvSpPr>
          <p:nvPr>
            <p:ph type="body" idx="4294967295"/>
          </p:nvPr>
        </p:nvSpPr>
        <p:spPr/>
        <p:txBody>
          <a:bodyPr/>
          <a:lstStyle/>
          <a:p>
            <a:pPr marL="457200" indent="-457200" algn="just" eaLnBrk="1" hangingPunct="1">
              <a:lnSpc>
                <a:spcPct val="80000"/>
              </a:lnSpc>
              <a:buClr>
                <a:srgbClr val="FF0000"/>
              </a:buClr>
              <a:buFontTx/>
              <a:buNone/>
            </a:pPr>
            <a:endParaRPr lang="en-US" sz="2000" dirty="0" smtClean="0"/>
          </a:p>
          <a:p>
            <a:pPr marL="457200" indent="-457200" algn="just" eaLnBrk="1" hangingPunct="1">
              <a:lnSpc>
                <a:spcPct val="80000"/>
              </a:lnSpc>
              <a:buClr>
                <a:srgbClr val="FF0000"/>
              </a:buClr>
              <a:buFont typeface="Wingdings" pitchFamily="2" charset="2"/>
              <a:buChar char="§"/>
            </a:pPr>
            <a:r>
              <a:rPr lang="en-US" sz="2000" dirty="0" smtClean="0"/>
              <a:t>We called these specific actors </a:t>
            </a:r>
            <a:r>
              <a:rPr lang="en-US" sz="2000" b="1" i="1" dirty="0" smtClean="0"/>
              <a:t>knowledge angels</a:t>
            </a:r>
            <a:r>
              <a:rPr lang="en-US" sz="2000" b="1" dirty="0" smtClean="0"/>
              <a:t> </a:t>
            </a:r>
            <a:r>
              <a:rPr lang="en-US" sz="2000" dirty="0" smtClean="0"/>
              <a:t>by analogy with business angels. In the same way that business angels can play a decisive role in the development of innovative firms through financial support, we assume here that specifically gifted persons can be the knowledge “catalysts” within KIBS.</a:t>
            </a:r>
          </a:p>
          <a:p>
            <a:pPr marL="457200" indent="-457200" algn="just" eaLnBrk="1" hangingPunct="1">
              <a:lnSpc>
                <a:spcPct val="80000"/>
              </a:lnSpc>
              <a:buClr>
                <a:srgbClr val="FF0000"/>
              </a:buClr>
              <a:buFont typeface="Wingdings" pitchFamily="2" charset="2"/>
              <a:buChar char="§"/>
            </a:pPr>
            <a:endParaRPr lang="en-US" sz="2000" dirty="0" smtClean="0"/>
          </a:p>
          <a:p>
            <a:pPr marL="457200" indent="-457200" algn="just" eaLnBrk="1" hangingPunct="1">
              <a:lnSpc>
                <a:spcPct val="80000"/>
              </a:lnSpc>
              <a:buClr>
                <a:srgbClr val="FF0000"/>
              </a:buClr>
              <a:buFont typeface="Wingdings" pitchFamily="2" charset="2"/>
              <a:buChar char="§"/>
            </a:pPr>
            <a:r>
              <a:rPr lang="en-US" sz="2000" dirty="0" smtClean="0"/>
              <a:t>According to our assumptions, knowledge angels are (or may be) specific individuals, who: </a:t>
            </a:r>
            <a:endParaRPr lang="fr-FR" sz="2000" dirty="0" smtClean="0"/>
          </a:p>
          <a:p>
            <a:pPr marL="857250" lvl="1" indent="-457200" algn="just" eaLnBrk="1" hangingPunct="1">
              <a:lnSpc>
                <a:spcPct val="80000"/>
              </a:lnSpc>
              <a:buClr>
                <a:srgbClr val="FF0000"/>
              </a:buClr>
              <a:buFont typeface="Wingdings" pitchFamily="2" charset="2"/>
              <a:buChar char="§"/>
            </a:pPr>
            <a:r>
              <a:rPr lang="en-US" sz="1800" dirty="0" smtClean="0"/>
              <a:t>typically act as consultants (but not necessarily exclusively);</a:t>
            </a:r>
            <a:endParaRPr lang="fr-FR" sz="1800" dirty="0" smtClean="0"/>
          </a:p>
          <a:p>
            <a:pPr marL="857250" lvl="1" indent="-457200" algn="just" eaLnBrk="1" hangingPunct="1">
              <a:lnSpc>
                <a:spcPct val="80000"/>
              </a:lnSpc>
              <a:buClr>
                <a:srgbClr val="FF0000"/>
              </a:buClr>
              <a:buFont typeface="Wingdings" pitchFamily="2" charset="2"/>
              <a:buChar char="§"/>
            </a:pPr>
            <a:r>
              <a:rPr lang="en-US" sz="1800" dirty="0" smtClean="0"/>
              <a:t>may have the talent to “sense” things before they happen, or make them “happen” (from the subjective point of view of an external observer); </a:t>
            </a:r>
            <a:endParaRPr lang="fr-FR" sz="1800" dirty="0" smtClean="0"/>
          </a:p>
          <a:p>
            <a:pPr marL="857250" lvl="1" indent="-457200" algn="just" eaLnBrk="1" hangingPunct="1">
              <a:lnSpc>
                <a:spcPct val="80000"/>
              </a:lnSpc>
              <a:buClr>
                <a:srgbClr val="FF0000"/>
              </a:buClr>
              <a:buFont typeface="Wingdings" pitchFamily="2" charset="2"/>
              <a:buChar char="§"/>
            </a:pPr>
            <a:r>
              <a:rPr lang="en-US" sz="1800" dirty="0" smtClean="0"/>
              <a:t>make a difference in the way knowledge is created, organized and flowing within the firm and between the firm and its partners.</a:t>
            </a:r>
            <a:endParaRPr lang="fr-FR" sz="1800" dirty="0" smtClean="0"/>
          </a:p>
          <a:p>
            <a:pPr marL="457200" indent="-457200" algn="just" eaLnBrk="1" hangingPunct="1">
              <a:lnSpc>
                <a:spcPct val="80000"/>
              </a:lnSpc>
              <a:buClr>
                <a:srgbClr val="FF0000"/>
              </a:buClr>
              <a:buFont typeface="Wingdings" pitchFamily="2" charset="2"/>
              <a:buChar char="§"/>
            </a:pPr>
            <a:endParaRPr lang="en-US" sz="2000" dirty="0" smtClean="0"/>
          </a:p>
          <a:p>
            <a:pPr marL="457200" indent="-457200" algn="just" eaLnBrk="1" hangingPunct="1">
              <a:lnSpc>
                <a:spcPct val="80000"/>
              </a:lnSpc>
              <a:buClr>
                <a:srgbClr val="FF0000"/>
              </a:buClr>
              <a:buFontTx/>
              <a:buNone/>
            </a:pPr>
            <a:endParaRPr lang="fr-FR" sz="2000" dirty="0" smtClean="0"/>
          </a:p>
          <a:p>
            <a:pPr marL="457200" indent="-457200" eaLnBrk="1" hangingPunct="1">
              <a:lnSpc>
                <a:spcPct val="80000"/>
              </a:lnSpc>
              <a:buClr>
                <a:srgbClr val="FF0000"/>
              </a:buClr>
              <a:buFont typeface="Wingdings" pitchFamily="2" charset="2"/>
              <a:buChar char="§"/>
            </a:pPr>
            <a:endParaRPr lang="fr-FR" sz="22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p:txBody>
          <a:bodyPr/>
          <a:lstStyle/>
          <a:p>
            <a:pPr eaLnBrk="1" hangingPunct="1"/>
            <a:r>
              <a:rPr lang="fr-FR" sz="3200" b="1" dirty="0" smtClean="0"/>
              <a:t>Main </a:t>
            </a:r>
            <a:r>
              <a:rPr lang="fr-FR" sz="3200" b="1" dirty="0" err="1" smtClean="0"/>
              <a:t>results</a:t>
            </a:r>
            <a:r>
              <a:rPr lang="fr-FR" sz="3200" b="1" dirty="0" smtClean="0"/>
              <a:t> (2/3)</a:t>
            </a:r>
            <a:endParaRPr lang="de-DE" sz="3200" b="1" dirty="0" smtClean="0"/>
          </a:p>
        </p:txBody>
      </p:sp>
      <p:sp>
        <p:nvSpPr>
          <p:cNvPr id="8195" name="Rectangle 3"/>
          <p:cNvSpPr>
            <a:spLocks noGrp="1" noChangeArrowheads="1"/>
          </p:cNvSpPr>
          <p:nvPr>
            <p:ph type="body" idx="4294967295"/>
          </p:nvPr>
        </p:nvSpPr>
        <p:spPr>
          <a:xfrm>
            <a:off x="500063" y="1340768"/>
            <a:ext cx="8229600" cy="4525963"/>
          </a:xfrm>
        </p:spPr>
        <p:txBody>
          <a:bodyPr/>
          <a:lstStyle/>
          <a:p>
            <a:pPr marL="457200" indent="-457200" eaLnBrk="1" hangingPunct="1">
              <a:lnSpc>
                <a:spcPct val="80000"/>
              </a:lnSpc>
              <a:buClr>
                <a:srgbClr val="FF0000"/>
              </a:buClr>
              <a:buFont typeface="Wingdings" pitchFamily="2" charset="2"/>
              <a:buChar char="§"/>
            </a:pPr>
            <a:r>
              <a:rPr lang="en-GB" sz="2200" dirty="0" smtClean="0"/>
              <a:t>Knowledge angels display mostly a solid working experience in their own company or in other companies. Professional trajectories can be seen as an accumulation of knowledge and contacts provided by previous experiences</a:t>
            </a:r>
          </a:p>
          <a:p>
            <a:pPr marL="457200" indent="-457200" eaLnBrk="1" hangingPunct="1">
              <a:lnSpc>
                <a:spcPct val="80000"/>
              </a:lnSpc>
              <a:buClr>
                <a:srgbClr val="FF0000"/>
              </a:buClr>
              <a:buFont typeface="Wingdings" pitchFamily="2" charset="2"/>
              <a:buChar char="§"/>
            </a:pPr>
            <a:r>
              <a:rPr lang="en-GB" sz="2200" dirty="0" smtClean="0"/>
              <a:t>They often (but not always) experience in founding their own businesses</a:t>
            </a:r>
          </a:p>
          <a:p>
            <a:pPr marL="457200" indent="-457200" eaLnBrk="1" hangingPunct="1">
              <a:lnSpc>
                <a:spcPct val="80000"/>
              </a:lnSpc>
              <a:buClr>
                <a:srgbClr val="FF0000"/>
              </a:buClr>
              <a:buFont typeface="Wingdings" pitchFamily="2" charset="2"/>
              <a:buChar char="§"/>
            </a:pPr>
            <a:r>
              <a:rPr lang="en-GB" sz="2200" dirty="0" smtClean="0"/>
              <a:t>They may often describe themselves as knowledge brokers (Germany), idea givers (France), solution providers (China), facilitators (Spain), initiative launchers (Canada).</a:t>
            </a:r>
          </a:p>
          <a:p>
            <a:pPr marL="457200" indent="-457200" eaLnBrk="1" hangingPunct="1">
              <a:lnSpc>
                <a:spcPct val="80000"/>
              </a:lnSpc>
              <a:buClr>
                <a:srgbClr val="FF0000"/>
              </a:buClr>
              <a:buFont typeface="Wingdings" pitchFamily="2" charset="2"/>
              <a:buChar char="§"/>
            </a:pPr>
            <a:r>
              <a:rPr lang="en-GB" sz="2200" dirty="0" smtClean="0"/>
              <a:t>Knowledge angels :</a:t>
            </a:r>
          </a:p>
          <a:p>
            <a:pPr marL="857250" lvl="1" indent="-457200" eaLnBrk="1" hangingPunct="1">
              <a:lnSpc>
                <a:spcPct val="80000"/>
              </a:lnSpc>
              <a:buClr>
                <a:srgbClr val="FF0000"/>
              </a:buClr>
              <a:buFont typeface="Wingdings" pitchFamily="2" charset="2"/>
              <a:buChar char="§"/>
            </a:pPr>
            <a:r>
              <a:rPr lang="en-GB" sz="1800" dirty="0" smtClean="0"/>
              <a:t>act as internal and external knowledge intermediaries ;</a:t>
            </a:r>
          </a:p>
          <a:p>
            <a:pPr marL="857250" lvl="1" indent="-457200" eaLnBrk="1" hangingPunct="1">
              <a:lnSpc>
                <a:spcPct val="80000"/>
              </a:lnSpc>
              <a:buClr>
                <a:srgbClr val="FF0000"/>
              </a:buClr>
              <a:buFont typeface="Wingdings" pitchFamily="2" charset="2"/>
              <a:buChar char="§"/>
            </a:pPr>
            <a:r>
              <a:rPr lang="en-GB" sz="1800" dirty="0" smtClean="0"/>
              <a:t>seem to benefit from their capabilities mixed with personality traits that allow them to develop visions ;</a:t>
            </a:r>
          </a:p>
          <a:p>
            <a:pPr marL="857250" lvl="1" indent="-457200" eaLnBrk="1" hangingPunct="1">
              <a:lnSpc>
                <a:spcPct val="80000"/>
              </a:lnSpc>
              <a:buClr>
                <a:srgbClr val="FF0000"/>
              </a:buClr>
              <a:buFont typeface="Wingdings" pitchFamily="2" charset="2"/>
              <a:buChar char="§"/>
            </a:pPr>
            <a:r>
              <a:rPr lang="en-GB" sz="1800" dirty="0" smtClean="0"/>
              <a:t>work in positions that allow them to implement their visions. </a:t>
            </a:r>
            <a:endParaRPr lang="en-GB" sz="2200" dirty="0" smtClean="0"/>
          </a:p>
          <a:p>
            <a:pPr marL="457200" indent="-457200" eaLnBrk="1" hangingPunct="1">
              <a:lnSpc>
                <a:spcPct val="80000"/>
              </a:lnSpc>
              <a:buClr>
                <a:srgbClr val="FF0000"/>
              </a:buClr>
              <a:buFont typeface="Wingdings" pitchFamily="2" charset="2"/>
              <a:buChar char="§"/>
            </a:pPr>
            <a:r>
              <a:rPr lang="en-GB" sz="2200" dirty="0" smtClean="0"/>
              <a:t>Their creative activities seen as some kind of “infinite puzzles”</a:t>
            </a:r>
            <a:r>
              <a:rPr lang="en-GB" sz="2200" dirty="0" smtClean="0">
                <a:solidFill>
                  <a:srgbClr val="FF0000"/>
                </a:solidFill>
              </a:rPr>
              <a:t> </a:t>
            </a:r>
          </a:p>
          <a:p>
            <a:pPr marL="857250" lvl="1" indent="-457200" eaLnBrk="1" hangingPunct="1">
              <a:lnSpc>
                <a:spcPct val="80000"/>
              </a:lnSpc>
              <a:buClr>
                <a:srgbClr val="FF0000"/>
              </a:buClr>
              <a:buFontTx/>
              <a:buNone/>
            </a:pPr>
            <a:endParaRPr lang="en-GB" sz="1800" dirty="0" smtClean="0"/>
          </a:p>
          <a:p>
            <a:pPr marL="857250" lvl="1" indent="-457200" eaLnBrk="1" hangingPunct="1">
              <a:lnSpc>
                <a:spcPct val="80000"/>
              </a:lnSpc>
              <a:buClr>
                <a:srgbClr val="FF0000"/>
              </a:buClr>
              <a:buFontTx/>
              <a:buNone/>
            </a:pPr>
            <a:endParaRPr lang="en-GB" sz="18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p:txBody>
          <a:bodyPr/>
          <a:lstStyle/>
          <a:p>
            <a:pPr eaLnBrk="1" hangingPunct="1"/>
            <a:r>
              <a:rPr lang="fr-FR" sz="3200" b="1" smtClean="0"/>
              <a:t>Main results (3/3)</a:t>
            </a:r>
            <a:endParaRPr lang="de-DE" sz="3200" b="1" smtClean="0"/>
          </a:p>
        </p:txBody>
      </p:sp>
      <p:sp>
        <p:nvSpPr>
          <p:cNvPr id="10243" name="Rectangle 3"/>
          <p:cNvSpPr>
            <a:spLocks noGrp="1" noChangeArrowheads="1"/>
          </p:cNvSpPr>
          <p:nvPr>
            <p:ph type="body" idx="4294967295"/>
          </p:nvPr>
        </p:nvSpPr>
        <p:spPr>
          <a:xfrm>
            <a:off x="500063" y="1412776"/>
            <a:ext cx="8229600" cy="4525963"/>
          </a:xfrm>
        </p:spPr>
        <p:txBody>
          <a:bodyPr/>
          <a:lstStyle/>
          <a:p>
            <a:pPr marL="457200" indent="-457200" eaLnBrk="1" hangingPunct="1">
              <a:lnSpc>
                <a:spcPct val="80000"/>
              </a:lnSpc>
              <a:buClr>
                <a:srgbClr val="FF0000"/>
              </a:buClr>
              <a:buFont typeface="Wingdings" pitchFamily="2" charset="2"/>
              <a:buChar char="§"/>
            </a:pPr>
            <a:r>
              <a:rPr lang="en-GB" sz="2200" dirty="0" smtClean="0"/>
              <a:t>Problem solving ability may be interpreted differently across countries:</a:t>
            </a:r>
          </a:p>
          <a:p>
            <a:pPr marL="857250" lvl="1" indent="-457200" eaLnBrk="1" hangingPunct="1">
              <a:lnSpc>
                <a:spcPct val="80000"/>
              </a:lnSpc>
              <a:buClr>
                <a:srgbClr val="FF0000"/>
              </a:buClr>
              <a:buFont typeface="Wingdings" pitchFamily="2" charset="2"/>
              <a:buChar char="§"/>
            </a:pPr>
            <a:r>
              <a:rPr lang="en-GB" sz="1800" dirty="0" smtClean="0"/>
              <a:t>France and Germany: joint discussions (participative approach), importance of the </a:t>
            </a:r>
            <a:r>
              <a:rPr lang="en-GB" sz="1800" i="1" dirty="0" err="1" smtClean="0"/>
              <a:t>bricoleur</a:t>
            </a:r>
            <a:r>
              <a:rPr lang="en-GB" sz="1800" dirty="0" smtClean="0"/>
              <a:t> approach (in the meaning of C. Levy-Strauss) whereas in China evolution are initiated by top management (top-down process).</a:t>
            </a:r>
          </a:p>
          <a:p>
            <a:pPr marL="857250" lvl="1" indent="-457200" eaLnBrk="1" hangingPunct="1">
              <a:lnSpc>
                <a:spcPct val="80000"/>
              </a:lnSpc>
              <a:buClr>
                <a:srgbClr val="FF0000"/>
              </a:buClr>
              <a:buFont typeface="Wingdings" pitchFamily="2" charset="2"/>
              <a:buChar char="§"/>
            </a:pPr>
            <a:r>
              <a:rPr lang="en-GB" sz="1800" dirty="0" smtClean="0"/>
              <a:t>Spain: fluid communication seems to make a difference.</a:t>
            </a:r>
          </a:p>
          <a:p>
            <a:pPr marL="857250" lvl="1" indent="-457200" eaLnBrk="1" hangingPunct="1">
              <a:lnSpc>
                <a:spcPct val="80000"/>
              </a:lnSpc>
              <a:buClr>
                <a:srgbClr val="FF0000"/>
              </a:buClr>
              <a:buFont typeface="Wingdings" pitchFamily="2" charset="2"/>
              <a:buChar char="§"/>
            </a:pPr>
            <a:r>
              <a:rPr lang="en-GB" sz="1800" dirty="0" smtClean="0"/>
              <a:t>Canada : mix of experience and instinct.</a:t>
            </a:r>
          </a:p>
          <a:p>
            <a:pPr marL="857250" lvl="1" indent="-457200" eaLnBrk="1" hangingPunct="1">
              <a:lnSpc>
                <a:spcPct val="80000"/>
              </a:lnSpc>
              <a:buClr>
                <a:srgbClr val="FF0000"/>
              </a:buClr>
              <a:buNone/>
            </a:pPr>
            <a:endParaRPr lang="en-GB" sz="1800" dirty="0" smtClean="0"/>
          </a:p>
          <a:p>
            <a:pPr marL="457200" indent="-457200" eaLnBrk="1" hangingPunct="1">
              <a:lnSpc>
                <a:spcPct val="80000"/>
              </a:lnSpc>
              <a:buClr>
                <a:srgbClr val="FF0000"/>
              </a:buClr>
              <a:buFont typeface="Wingdings" pitchFamily="2" charset="2"/>
              <a:buChar char="§"/>
            </a:pPr>
            <a:r>
              <a:rPr lang="en-GB" sz="2200" dirty="0" smtClean="0"/>
              <a:t>Vision :</a:t>
            </a:r>
            <a:endParaRPr lang="en-GB" sz="1800" dirty="0" smtClean="0"/>
          </a:p>
          <a:p>
            <a:pPr marL="857250" lvl="1" indent="-457200" eaLnBrk="1" hangingPunct="1">
              <a:lnSpc>
                <a:spcPct val="80000"/>
              </a:lnSpc>
              <a:buClr>
                <a:srgbClr val="FF0000"/>
              </a:buClr>
              <a:buFont typeface="Wingdings" pitchFamily="2" charset="2"/>
              <a:buChar char="§"/>
            </a:pPr>
            <a:r>
              <a:rPr lang="en-GB" sz="1800" dirty="0" smtClean="0"/>
              <a:t>Most interviewees characterise themselves as being able to« see » or « feel » things before they happen and to have the ability to « bring the right people together ».</a:t>
            </a:r>
          </a:p>
          <a:p>
            <a:pPr marL="857250" lvl="1" indent="-457200" eaLnBrk="1" hangingPunct="1">
              <a:lnSpc>
                <a:spcPct val="80000"/>
              </a:lnSpc>
              <a:buClr>
                <a:srgbClr val="FF0000"/>
              </a:buClr>
              <a:buFont typeface="Wingdings" pitchFamily="2" charset="2"/>
              <a:buChar char="§"/>
            </a:pPr>
            <a:endParaRPr lang="en-GB" sz="1800" dirty="0" smtClean="0"/>
          </a:p>
          <a:p>
            <a:pPr marL="457200" indent="-457200" eaLnBrk="1" hangingPunct="1">
              <a:lnSpc>
                <a:spcPct val="80000"/>
              </a:lnSpc>
              <a:buClr>
                <a:srgbClr val="FF0000"/>
              </a:buClr>
              <a:buFont typeface="Wingdings" pitchFamily="2" charset="2"/>
              <a:buChar char="§"/>
            </a:pPr>
            <a:r>
              <a:rPr lang="en-GB" sz="2200" dirty="0" smtClean="0"/>
              <a:t>Key characteristics of the detected angels :</a:t>
            </a:r>
          </a:p>
          <a:p>
            <a:pPr marL="857250" lvl="1" indent="-457200" eaLnBrk="1" hangingPunct="1">
              <a:lnSpc>
                <a:spcPct val="80000"/>
              </a:lnSpc>
              <a:buClr>
                <a:srgbClr val="FF0000"/>
              </a:buClr>
              <a:buFont typeface="Wingdings" pitchFamily="2" charset="2"/>
              <a:buChar char="§"/>
            </a:pPr>
            <a:r>
              <a:rPr lang="en-GB" sz="1800" dirty="0" smtClean="0"/>
              <a:t>Self-motivation, autodidactic learning abilities, ambition, flexibility and communication skills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1146</Words>
  <Application>Microsoft Office PowerPoint</Application>
  <PresentationFormat>Bildschirmpräsentation (4:3)</PresentationFormat>
  <Paragraphs>139</Paragraphs>
  <Slides>16</Slides>
  <Notes>16</Notes>
  <HiddenSlides>0</HiddenSlides>
  <MMClips>0</MMClips>
  <ScaleCrop>false</ScaleCrop>
  <HeadingPairs>
    <vt:vector size="4" baseType="variant">
      <vt:variant>
        <vt:lpstr>Design</vt:lpstr>
      </vt:variant>
      <vt:variant>
        <vt:i4>1</vt:i4>
      </vt:variant>
      <vt:variant>
        <vt:lpstr>Folientitel</vt:lpstr>
      </vt:variant>
      <vt:variant>
        <vt:i4>16</vt:i4>
      </vt:variant>
    </vt:vector>
  </HeadingPairs>
  <TitlesOfParts>
    <vt:vector size="17" baseType="lpstr">
      <vt:lpstr>Standarddesign</vt:lpstr>
      <vt:lpstr>Knowledge angels … … and how they may contribute to the evolution of human resources in creating new forms of economic and social values  Emmanuel Muller</vt:lpstr>
      <vt:lpstr> Structure of the presentation </vt:lpstr>
      <vt:lpstr> Part I :  What are knowledge angels?   </vt:lpstr>
      <vt:lpstr> Key research questions and core hypotheses  </vt:lpstr>
      <vt:lpstr>Research design and methodology</vt:lpstr>
      <vt:lpstr>Folie 6</vt:lpstr>
      <vt:lpstr>Main results (1/3)</vt:lpstr>
      <vt:lpstr>Main results (2/3)</vt:lpstr>
      <vt:lpstr>Main results (3/3)</vt:lpstr>
      <vt:lpstr>Comparing knowledge angels and business angels </vt:lpstr>
      <vt:lpstr>  Part II :   What are the implications of knowledge angels for new economic and social values?   </vt:lpstr>
      <vt:lpstr>A better understanding of the interrelations between knowledge, creativity and innovation ?</vt:lpstr>
      <vt:lpstr>Why do knowledge angels emerge  “at the borders”?</vt:lpstr>
      <vt:lpstr>How to detect knowledge angels and try to foster their emergence</vt:lpstr>
      <vt:lpstr> Research avenues for potential  co-operations  </vt:lpstr>
      <vt:lpstr>Folie 16</vt:lpstr>
    </vt:vector>
  </TitlesOfParts>
  <Company>Fraunhofer-Institut ISI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CULTURE REGIONALE DE L’INNOVATION: LE CAS DE L’ALSACE</dc:title>
  <dc:creator>pc</dc:creator>
  <cp:lastModifiedBy>em</cp:lastModifiedBy>
  <cp:revision>225</cp:revision>
  <dcterms:created xsi:type="dcterms:W3CDTF">2008-12-09T17:19:46Z</dcterms:created>
  <dcterms:modified xsi:type="dcterms:W3CDTF">2015-09-21T22:58:13Z</dcterms:modified>
</cp:coreProperties>
</file>